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15.jpg" ContentType="image/p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92846" r:id="rId4"/>
    <p:sldMasterId id="2147492858" r:id="rId5"/>
  </p:sldMasterIdLst>
  <p:notesMasterIdLst>
    <p:notesMasterId r:id="rId18"/>
  </p:notesMasterIdLst>
  <p:handoutMasterIdLst>
    <p:handoutMasterId r:id="rId19"/>
  </p:handoutMasterIdLst>
  <p:sldIdLst>
    <p:sldId id="872" r:id="rId6"/>
    <p:sldId id="893" r:id="rId7"/>
    <p:sldId id="894" r:id="rId8"/>
    <p:sldId id="895" r:id="rId9"/>
    <p:sldId id="796" r:id="rId10"/>
    <p:sldId id="892" r:id="rId11"/>
    <p:sldId id="891" r:id="rId12"/>
    <p:sldId id="880" r:id="rId13"/>
    <p:sldId id="886" r:id="rId14"/>
    <p:sldId id="887" r:id="rId15"/>
    <p:sldId id="885" r:id="rId16"/>
    <p:sldId id="559" r:id="rId17"/>
  </p:sldIdLst>
  <p:sldSz cx="9906000" cy="6858000" type="A4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70E13B0-04E2-41E0-8ECC-6696CAD27492}">
          <p14:sldIdLst>
            <p14:sldId id="872"/>
            <p14:sldId id="893"/>
            <p14:sldId id="894"/>
            <p14:sldId id="895"/>
            <p14:sldId id="796"/>
            <p14:sldId id="892"/>
            <p14:sldId id="891"/>
            <p14:sldId id="880"/>
            <p14:sldId id="886"/>
            <p14:sldId id="887"/>
            <p14:sldId id="885"/>
            <p14:sldId id="5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/>
  <p:cmAuthor id="2" name="Айгуль Мунасипова" initials="АМ" lastIdx="2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F7B48"/>
    <a:srgbClr val="656303"/>
    <a:srgbClr val="E7F9FF"/>
    <a:srgbClr val="FF33CC"/>
    <a:srgbClr val="BA0620"/>
    <a:srgbClr val="274467"/>
    <a:srgbClr val="000000"/>
    <a:srgbClr val="8CA950"/>
    <a:srgbClr val="D7E4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89" autoAdjust="0"/>
    <p:restoredTop sz="95465" autoAdjust="0"/>
  </p:normalViewPr>
  <p:slideViewPr>
    <p:cSldViewPr>
      <p:cViewPr varScale="1">
        <p:scale>
          <a:sx n="90" d="100"/>
          <a:sy n="90" d="100"/>
        </p:scale>
        <p:origin x="1284" y="90"/>
      </p:cViewPr>
      <p:guideLst>
        <p:guide orient="horz" pos="2160"/>
        <p:guide pos="312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6749E2-78FE-487B-AD99-0CC75AC3AAFE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7A64EE-968F-433B-A971-626EB175D7CF}" type="pres">
      <dgm:prSet presAssocID="{906749E2-78FE-487B-AD99-0CC75AC3AAFE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6BDBFB5F-AE5F-4F46-951D-789042C5525F}" type="presOf" srcId="{906749E2-78FE-487B-AD99-0CC75AC3AAFE}" destId="{F17A64EE-968F-433B-A971-626EB175D7C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6749E2-78FE-487B-AD99-0CC75AC3AAFE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7A64EE-968F-433B-A971-626EB175D7CF}" type="pres">
      <dgm:prSet presAssocID="{906749E2-78FE-487B-AD99-0CC75AC3AAFE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6BDBFB5F-AE5F-4F46-951D-789042C5525F}" type="presOf" srcId="{906749E2-78FE-487B-AD99-0CC75AC3AAFE}" destId="{F17A64EE-968F-433B-A971-626EB175D7C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C87E20-E950-435F-AFD6-B5E3E5FB9DC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8C9F21-EB42-4063-A6C5-C450E510E7C4}">
      <dgm:prSet phldrT="[Текст]" custT="1"/>
      <dgm:spPr/>
      <dgm:t>
        <a:bodyPr/>
        <a:lstStyle/>
        <a:p>
          <a:pPr algn="ctr"/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№2 от 09.04.2024</a:t>
          </a:r>
          <a:endParaRPr lang="en-US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претендентов и отбор победителей конкурса «Лучший научный работник НАО «Медицинский университет Караганды» 2024 года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».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A3FD0E-6650-4E41-96AB-AF52CF51311C}" type="parTrans" cxnId="{07671640-AA57-47AC-8465-D103F1DEEDCF}">
      <dgm:prSet/>
      <dgm:spPr/>
      <dgm:t>
        <a:bodyPr/>
        <a:lstStyle/>
        <a:p>
          <a:endParaRPr lang="ru-RU"/>
        </a:p>
      </dgm:t>
    </dgm:pt>
    <dgm:pt modelId="{F02F72FC-E49C-421E-9BF7-194BBCF0B139}" type="sibTrans" cxnId="{07671640-AA57-47AC-8465-D103F1DEEDCF}">
      <dgm:prSet/>
      <dgm:spPr/>
      <dgm:t>
        <a:bodyPr/>
        <a:lstStyle/>
        <a:p>
          <a:endParaRPr lang="ru-RU"/>
        </a:p>
      </dgm:t>
    </dgm:pt>
    <dgm:pt modelId="{DAD57769-0F18-4C61-8029-44E35D3A01B0}" type="pres">
      <dgm:prSet presAssocID="{E8C87E20-E950-435F-AFD6-B5E3E5FB9DCC}" presName="Name0" presStyleCnt="0">
        <dgm:presLayoutVars>
          <dgm:chMax val="7"/>
          <dgm:chPref val="7"/>
          <dgm:dir/>
        </dgm:presLayoutVars>
      </dgm:prSet>
      <dgm:spPr/>
    </dgm:pt>
    <dgm:pt modelId="{3DBD0A95-A645-47B2-A2DB-759238A065B5}" type="pres">
      <dgm:prSet presAssocID="{E8C87E20-E950-435F-AFD6-B5E3E5FB9DCC}" presName="Name1" presStyleCnt="0"/>
      <dgm:spPr/>
    </dgm:pt>
    <dgm:pt modelId="{5C89954C-21B4-4810-86AE-5B6B3C123420}" type="pres">
      <dgm:prSet presAssocID="{E8C87E20-E950-435F-AFD6-B5E3E5FB9DCC}" presName="cycle" presStyleCnt="0"/>
      <dgm:spPr/>
    </dgm:pt>
    <dgm:pt modelId="{B6067CE0-5B6D-4692-92C4-7861F4CBB2D1}" type="pres">
      <dgm:prSet presAssocID="{E8C87E20-E950-435F-AFD6-B5E3E5FB9DCC}" presName="srcNode" presStyleLbl="node1" presStyleIdx="0" presStyleCnt="1"/>
      <dgm:spPr/>
    </dgm:pt>
    <dgm:pt modelId="{A1AD8E95-2BEA-44DA-AA2C-E9A172CF90CD}" type="pres">
      <dgm:prSet presAssocID="{E8C87E20-E950-435F-AFD6-B5E3E5FB9DCC}" presName="conn" presStyleLbl="parChTrans1D2" presStyleIdx="0" presStyleCnt="1"/>
      <dgm:spPr/>
    </dgm:pt>
    <dgm:pt modelId="{A8AF2EC8-FA68-4874-BDAC-423F9BD5275B}" type="pres">
      <dgm:prSet presAssocID="{E8C87E20-E950-435F-AFD6-B5E3E5FB9DCC}" presName="extraNode" presStyleLbl="node1" presStyleIdx="0" presStyleCnt="1"/>
      <dgm:spPr/>
    </dgm:pt>
    <dgm:pt modelId="{B54A3BD4-16BD-45CA-B8EA-79120DF2D892}" type="pres">
      <dgm:prSet presAssocID="{E8C87E20-E950-435F-AFD6-B5E3E5FB9DCC}" presName="dstNode" presStyleLbl="node1" presStyleIdx="0" presStyleCnt="1"/>
      <dgm:spPr/>
    </dgm:pt>
    <dgm:pt modelId="{9A3223DF-7B8E-48CA-9110-2B4532D6180F}" type="pres">
      <dgm:prSet presAssocID="{BA8C9F21-EB42-4063-A6C5-C450E510E7C4}" presName="text_1" presStyleLbl="node1" presStyleIdx="0" presStyleCnt="1" custScaleX="107780" custScaleY="127419">
        <dgm:presLayoutVars>
          <dgm:bulletEnabled val="1"/>
        </dgm:presLayoutVars>
      </dgm:prSet>
      <dgm:spPr/>
    </dgm:pt>
    <dgm:pt modelId="{1E5BB2C9-9858-4DED-9C84-AC1CD5810251}" type="pres">
      <dgm:prSet presAssocID="{BA8C9F21-EB42-4063-A6C5-C450E510E7C4}" presName="accent_1" presStyleCnt="0"/>
      <dgm:spPr/>
    </dgm:pt>
    <dgm:pt modelId="{A9D6C90F-2DF0-45A0-AD29-D559F8063EFA}" type="pres">
      <dgm:prSet presAssocID="{BA8C9F21-EB42-4063-A6C5-C450E510E7C4}" presName="accentRepeatNode" presStyleLbl="solidFgAcc1" presStyleIdx="0" presStyleCnt="1" custScaleX="79219" custScaleY="77208" custLinFactNeighborX="-2623" custLinFactNeighborY="39"/>
      <dgm:spPr/>
    </dgm:pt>
  </dgm:ptLst>
  <dgm:cxnLst>
    <dgm:cxn modelId="{39984308-9035-49DA-8FA0-B669F4A23613}" type="presOf" srcId="{BA8C9F21-EB42-4063-A6C5-C450E510E7C4}" destId="{9A3223DF-7B8E-48CA-9110-2B4532D6180F}" srcOrd="0" destOrd="0" presId="urn:microsoft.com/office/officeart/2008/layout/VerticalCurvedList"/>
    <dgm:cxn modelId="{07671640-AA57-47AC-8465-D103F1DEEDCF}" srcId="{E8C87E20-E950-435F-AFD6-B5E3E5FB9DCC}" destId="{BA8C9F21-EB42-4063-A6C5-C450E510E7C4}" srcOrd="0" destOrd="0" parTransId="{C2A3FD0E-6650-4E41-96AB-AF52CF51311C}" sibTransId="{F02F72FC-E49C-421E-9BF7-194BBCF0B139}"/>
    <dgm:cxn modelId="{A06047C8-87FB-4553-BFD2-6A870C9AA38E}" type="presOf" srcId="{E8C87E20-E950-435F-AFD6-B5E3E5FB9DCC}" destId="{DAD57769-0F18-4C61-8029-44E35D3A01B0}" srcOrd="0" destOrd="0" presId="urn:microsoft.com/office/officeart/2008/layout/VerticalCurvedList"/>
    <dgm:cxn modelId="{4D2B8FF3-9CE0-4844-889A-F9412BC99453}" type="presOf" srcId="{F02F72FC-E49C-421E-9BF7-194BBCF0B139}" destId="{A1AD8E95-2BEA-44DA-AA2C-E9A172CF90CD}" srcOrd="0" destOrd="0" presId="urn:microsoft.com/office/officeart/2008/layout/VerticalCurvedList"/>
    <dgm:cxn modelId="{209622A3-2646-4C55-B84B-EA1C7C3FED87}" type="presParOf" srcId="{DAD57769-0F18-4C61-8029-44E35D3A01B0}" destId="{3DBD0A95-A645-47B2-A2DB-759238A065B5}" srcOrd="0" destOrd="0" presId="urn:microsoft.com/office/officeart/2008/layout/VerticalCurvedList"/>
    <dgm:cxn modelId="{70B915DA-666C-46E2-A87F-EF6F6BD37F72}" type="presParOf" srcId="{3DBD0A95-A645-47B2-A2DB-759238A065B5}" destId="{5C89954C-21B4-4810-86AE-5B6B3C123420}" srcOrd="0" destOrd="0" presId="urn:microsoft.com/office/officeart/2008/layout/VerticalCurvedList"/>
    <dgm:cxn modelId="{4D0B5A92-13D2-4806-AE2D-91C8EED1070E}" type="presParOf" srcId="{5C89954C-21B4-4810-86AE-5B6B3C123420}" destId="{B6067CE0-5B6D-4692-92C4-7861F4CBB2D1}" srcOrd="0" destOrd="0" presId="urn:microsoft.com/office/officeart/2008/layout/VerticalCurvedList"/>
    <dgm:cxn modelId="{FA92C3C8-E592-4ACF-B600-1A8E7F1A5E22}" type="presParOf" srcId="{5C89954C-21B4-4810-86AE-5B6B3C123420}" destId="{A1AD8E95-2BEA-44DA-AA2C-E9A172CF90CD}" srcOrd="1" destOrd="0" presId="urn:microsoft.com/office/officeart/2008/layout/VerticalCurvedList"/>
    <dgm:cxn modelId="{9E257E70-E9A6-4935-B2B0-56E03BB9A190}" type="presParOf" srcId="{5C89954C-21B4-4810-86AE-5B6B3C123420}" destId="{A8AF2EC8-FA68-4874-BDAC-423F9BD5275B}" srcOrd="2" destOrd="0" presId="urn:microsoft.com/office/officeart/2008/layout/VerticalCurvedList"/>
    <dgm:cxn modelId="{4192235B-7BB3-45A0-8C7B-3FE849A1ED2B}" type="presParOf" srcId="{5C89954C-21B4-4810-86AE-5B6B3C123420}" destId="{B54A3BD4-16BD-45CA-B8EA-79120DF2D892}" srcOrd="3" destOrd="0" presId="urn:microsoft.com/office/officeart/2008/layout/VerticalCurvedList"/>
    <dgm:cxn modelId="{5CD635E8-A998-4C51-B5CC-3374ED04B22F}" type="presParOf" srcId="{3DBD0A95-A645-47B2-A2DB-759238A065B5}" destId="{9A3223DF-7B8E-48CA-9110-2B4532D6180F}" srcOrd="1" destOrd="0" presId="urn:microsoft.com/office/officeart/2008/layout/VerticalCurvedList"/>
    <dgm:cxn modelId="{12639C0C-6C2D-4BC5-B179-7E5E5315BDAB}" type="presParOf" srcId="{3DBD0A95-A645-47B2-A2DB-759238A065B5}" destId="{1E5BB2C9-9858-4DED-9C84-AC1CD5810251}" srcOrd="2" destOrd="0" presId="urn:microsoft.com/office/officeart/2008/layout/VerticalCurvedList"/>
    <dgm:cxn modelId="{6DB5082D-6B46-476D-9FC9-10BFDE5163B0}" type="presParOf" srcId="{1E5BB2C9-9858-4DED-9C84-AC1CD5810251}" destId="{A9D6C90F-2DF0-45A0-AD29-D559F8063EF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06749E2-78FE-487B-AD99-0CC75AC3AAFE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0973900-CD11-4D97-9919-6C85D81D5D78}">
      <dgm:prSet phldrT="[Текст]" custT="1"/>
      <dgm:spPr/>
      <dgm:t>
        <a:bodyPr/>
        <a:lstStyle/>
        <a:p>
          <a:r>
            <a:rPr lang="kk-KZ" sz="16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9.0</a:t>
          </a:r>
          <a:r>
            <a:rPr lang="kk-KZ" sz="16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kk-KZ" sz="16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2024, </a:t>
          </a:r>
          <a:r>
            <a:rPr lang="ru-RU" sz="16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№</a:t>
          </a:r>
          <a:r>
            <a:rPr lang="kk-KZ" sz="16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1600" b="1" i="1" spc="1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 рамках Конкурса были определены 2 победителя</a:t>
          </a:r>
          <a:r>
            <a:rPr lang="ru-RU" sz="1600" spc="1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1600" dirty="0"/>
        </a:p>
      </dgm:t>
    </dgm:pt>
    <dgm:pt modelId="{449D6FBB-B939-458E-A89A-FE2CB131F6FC}" type="parTrans" cxnId="{EA72B390-50EC-4F68-AD2D-93E956F934AF}">
      <dgm:prSet/>
      <dgm:spPr/>
      <dgm:t>
        <a:bodyPr/>
        <a:lstStyle/>
        <a:p>
          <a:endParaRPr lang="ru-RU"/>
        </a:p>
      </dgm:t>
    </dgm:pt>
    <dgm:pt modelId="{062C5442-245C-4845-B9C7-18AD2D1EA81F}" type="sibTrans" cxnId="{EA72B390-50EC-4F68-AD2D-93E956F934AF}">
      <dgm:prSet/>
      <dgm:spPr/>
      <dgm:t>
        <a:bodyPr/>
        <a:lstStyle/>
        <a:p>
          <a:endParaRPr lang="ru-RU"/>
        </a:p>
      </dgm:t>
    </dgm:pt>
    <dgm:pt modelId="{C69F7B5B-644F-480F-833B-27CB27DFC170}">
      <dgm:prSet phldrT="[Текст]" custT="1"/>
      <dgm:spPr/>
      <dgm:t>
        <a:bodyPr/>
        <a:lstStyle/>
        <a:p>
          <a:r>
            <a:rPr lang="ru-RU" sz="1400" spc="1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Победители в номинации </a:t>
          </a:r>
          <a:r>
            <a:rPr lang="ru-RU" sz="1400" b="1" spc="1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«Лучшая научная идея ученого»</a:t>
          </a:r>
          <a:r>
            <a:rPr lang="en-US" sz="1400" b="1" spc="1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: </a:t>
          </a:r>
          <a:endParaRPr lang="ru-RU" sz="1400" dirty="0"/>
        </a:p>
      </dgm:t>
    </dgm:pt>
    <dgm:pt modelId="{D771B3B5-EBC4-4EDA-9012-D326F65D32EA}" type="parTrans" cxnId="{3588C1B1-A133-417D-B50E-07F31DAA2D44}">
      <dgm:prSet/>
      <dgm:spPr/>
      <dgm:t>
        <a:bodyPr/>
        <a:lstStyle/>
        <a:p>
          <a:endParaRPr lang="ru-RU"/>
        </a:p>
      </dgm:t>
    </dgm:pt>
    <dgm:pt modelId="{35034697-7A74-4187-B14F-6A5F3C5CE0C8}" type="sibTrans" cxnId="{3588C1B1-A133-417D-B50E-07F31DAA2D44}">
      <dgm:prSet/>
      <dgm:spPr/>
      <dgm:t>
        <a:bodyPr/>
        <a:lstStyle/>
        <a:p>
          <a:endParaRPr lang="ru-RU"/>
        </a:p>
      </dgm:t>
    </dgm:pt>
    <dgm:pt modelId="{6C7DB2C8-928A-4D42-8166-EAD47C35022E}">
      <dgm:prSet phldrT="[Текст]" custT="1"/>
      <dgm:spPr/>
      <dgm:t>
        <a:bodyPr/>
        <a:lstStyle/>
        <a:p>
          <a:r>
            <a:rPr lang="ru-RU" sz="1400" spc="10" dirty="0">
              <a:solidFill>
                <a:srgbClr val="15151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Победитель</a:t>
          </a:r>
          <a:r>
            <a:rPr lang="ru-RU" sz="1400" spc="1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в номинации</a:t>
          </a:r>
          <a:r>
            <a:rPr lang="ru-RU" sz="1400" b="1" spc="1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«Лучшая научная идея будущего ученого»</a:t>
          </a:r>
          <a:r>
            <a:rPr lang="en-US" sz="1400" b="1" spc="1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: </a:t>
          </a:r>
          <a:endParaRPr lang="ru-RU" sz="1400" dirty="0"/>
        </a:p>
      </dgm:t>
    </dgm:pt>
    <dgm:pt modelId="{FFA54C2A-748B-4DE6-9F25-0F5DBE8503DB}" type="parTrans" cxnId="{78924970-756A-487B-B0BB-76CB821A3ACD}">
      <dgm:prSet/>
      <dgm:spPr/>
      <dgm:t>
        <a:bodyPr/>
        <a:lstStyle/>
        <a:p>
          <a:endParaRPr lang="ru-RU"/>
        </a:p>
      </dgm:t>
    </dgm:pt>
    <dgm:pt modelId="{33F2B275-B735-4231-A3CF-31123FCBDF83}" type="sibTrans" cxnId="{78924970-756A-487B-B0BB-76CB821A3ACD}">
      <dgm:prSet/>
      <dgm:spPr/>
      <dgm:t>
        <a:bodyPr/>
        <a:lstStyle/>
        <a:p>
          <a:endParaRPr lang="ru-RU"/>
        </a:p>
      </dgm:t>
    </dgm:pt>
    <dgm:pt modelId="{F17A64EE-968F-433B-A971-626EB175D7CF}" type="pres">
      <dgm:prSet presAssocID="{906749E2-78FE-487B-AD99-0CC75AC3AAFE}" presName="Name0" presStyleCnt="0">
        <dgm:presLayoutVars>
          <dgm:dir/>
          <dgm:animLvl val="lvl"/>
          <dgm:resizeHandles val="exact"/>
        </dgm:presLayoutVars>
      </dgm:prSet>
      <dgm:spPr/>
    </dgm:pt>
    <dgm:pt modelId="{1FC22D1C-0C66-4BDB-B7DF-B11E50A773F1}" type="pres">
      <dgm:prSet presAssocID="{10973900-CD11-4D97-9919-6C85D81D5D78}" presName="boxAndChildren" presStyleCnt="0"/>
      <dgm:spPr/>
    </dgm:pt>
    <dgm:pt modelId="{D0378DFD-8C97-4BF0-A2BB-461C1405A133}" type="pres">
      <dgm:prSet presAssocID="{10973900-CD11-4D97-9919-6C85D81D5D78}" presName="parentTextBox" presStyleLbl="node1" presStyleIdx="0" presStyleCnt="1"/>
      <dgm:spPr/>
    </dgm:pt>
    <dgm:pt modelId="{E6100A0C-019A-4B28-9722-4A6DAC78539F}" type="pres">
      <dgm:prSet presAssocID="{10973900-CD11-4D97-9919-6C85D81D5D78}" presName="entireBox" presStyleLbl="node1" presStyleIdx="0" presStyleCnt="1" custLinFactNeighborY="5018"/>
      <dgm:spPr/>
    </dgm:pt>
    <dgm:pt modelId="{6AC8F9CE-28A7-4985-A46B-0F4007F9EAB6}" type="pres">
      <dgm:prSet presAssocID="{10973900-CD11-4D97-9919-6C85D81D5D78}" presName="descendantBox" presStyleCnt="0"/>
      <dgm:spPr/>
    </dgm:pt>
    <dgm:pt modelId="{C5CCEEB5-F7FA-46A1-99C8-FBD6307706ED}" type="pres">
      <dgm:prSet presAssocID="{C69F7B5B-644F-480F-833B-27CB27DFC170}" presName="childTextBox" presStyleLbl="fgAccFollowNode1" presStyleIdx="0" presStyleCnt="2" custScaleY="130026">
        <dgm:presLayoutVars>
          <dgm:bulletEnabled val="1"/>
        </dgm:presLayoutVars>
      </dgm:prSet>
      <dgm:spPr/>
    </dgm:pt>
    <dgm:pt modelId="{0A4F63CA-E980-4DD9-95B5-C4517F624B8C}" type="pres">
      <dgm:prSet presAssocID="{6C7DB2C8-928A-4D42-8166-EAD47C35022E}" presName="childTextBox" presStyleLbl="fgAccFollowNode1" presStyleIdx="1" presStyleCnt="2" custScaleY="130039">
        <dgm:presLayoutVars>
          <dgm:bulletEnabled val="1"/>
        </dgm:presLayoutVars>
      </dgm:prSet>
      <dgm:spPr/>
    </dgm:pt>
  </dgm:ptLst>
  <dgm:cxnLst>
    <dgm:cxn modelId="{D63A8817-A6DE-4350-9EEC-8C393135E930}" type="presOf" srcId="{C69F7B5B-644F-480F-833B-27CB27DFC170}" destId="{C5CCEEB5-F7FA-46A1-99C8-FBD6307706ED}" srcOrd="0" destOrd="0" presId="urn:microsoft.com/office/officeart/2005/8/layout/process4"/>
    <dgm:cxn modelId="{5C10D923-98C8-48EC-B85D-2D22ADCBD2A2}" type="presOf" srcId="{10973900-CD11-4D97-9919-6C85D81D5D78}" destId="{D0378DFD-8C97-4BF0-A2BB-461C1405A133}" srcOrd="0" destOrd="0" presId="urn:microsoft.com/office/officeart/2005/8/layout/process4"/>
    <dgm:cxn modelId="{A3909A27-A7A2-497E-B62A-A42DD7979388}" type="presOf" srcId="{10973900-CD11-4D97-9919-6C85D81D5D78}" destId="{E6100A0C-019A-4B28-9722-4A6DAC78539F}" srcOrd="1" destOrd="0" presId="urn:microsoft.com/office/officeart/2005/8/layout/process4"/>
    <dgm:cxn modelId="{6BDBFB5F-AE5F-4F46-951D-789042C5525F}" type="presOf" srcId="{906749E2-78FE-487B-AD99-0CC75AC3AAFE}" destId="{F17A64EE-968F-433B-A971-626EB175D7CF}" srcOrd="0" destOrd="0" presId="urn:microsoft.com/office/officeart/2005/8/layout/process4"/>
    <dgm:cxn modelId="{78924970-756A-487B-B0BB-76CB821A3ACD}" srcId="{10973900-CD11-4D97-9919-6C85D81D5D78}" destId="{6C7DB2C8-928A-4D42-8166-EAD47C35022E}" srcOrd="1" destOrd="0" parTransId="{FFA54C2A-748B-4DE6-9F25-0F5DBE8503DB}" sibTransId="{33F2B275-B735-4231-A3CF-31123FCBDF83}"/>
    <dgm:cxn modelId="{EA72B390-50EC-4F68-AD2D-93E956F934AF}" srcId="{906749E2-78FE-487B-AD99-0CC75AC3AAFE}" destId="{10973900-CD11-4D97-9919-6C85D81D5D78}" srcOrd="0" destOrd="0" parTransId="{449D6FBB-B939-458E-A89A-FE2CB131F6FC}" sibTransId="{062C5442-245C-4845-B9C7-18AD2D1EA81F}"/>
    <dgm:cxn modelId="{618F439D-8B41-4823-B5EA-D118A05ED759}" type="presOf" srcId="{6C7DB2C8-928A-4D42-8166-EAD47C35022E}" destId="{0A4F63CA-E980-4DD9-95B5-C4517F624B8C}" srcOrd="0" destOrd="0" presId="urn:microsoft.com/office/officeart/2005/8/layout/process4"/>
    <dgm:cxn modelId="{3588C1B1-A133-417D-B50E-07F31DAA2D44}" srcId="{10973900-CD11-4D97-9919-6C85D81D5D78}" destId="{C69F7B5B-644F-480F-833B-27CB27DFC170}" srcOrd="0" destOrd="0" parTransId="{D771B3B5-EBC4-4EDA-9012-D326F65D32EA}" sibTransId="{35034697-7A74-4187-B14F-6A5F3C5CE0C8}"/>
    <dgm:cxn modelId="{212890A3-A550-491E-9808-821ECE1D1D6D}" type="presParOf" srcId="{F17A64EE-968F-433B-A971-626EB175D7CF}" destId="{1FC22D1C-0C66-4BDB-B7DF-B11E50A773F1}" srcOrd="0" destOrd="0" presId="urn:microsoft.com/office/officeart/2005/8/layout/process4"/>
    <dgm:cxn modelId="{F4A4E3AB-5C30-4F47-A260-C8FCB3DDA784}" type="presParOf" srcId="{1FC22D1C-0C66-4BDB-B7DF-B11E50A773F1}" destId="{D0378DFD-8C97-4BF0-A2BB-461C1405A133}" srcOrd="0" destOrd="0" presId="urn:microsoft.com/office/officeart/2005/8/layout/process4"/>
    <dgm:cxn modelId="{3F0C6648-19B5-4613-8031-CDB343395818}" type="presParOf" srcId="{1FC22D1C-0C66-4BDB-B7DF-B11E50A773F1}" destId="{E6100A0C-019A-4B28-9722-4A6DAC78539F}" srcOrd="1" destOrd="0" presId="urn:microsoft.com/office/officeart/2005/8/layout/process4"/>
    <dgm:cxn modelId="{021320F0-6C65-44F3-844C-6E93E1E203E5}" type="presParOf" srcId="{1FC22D1C-0C66-4BDB-B7DF-B11E50A773F1}" destId="{6AC8F9CE-28A7-4985-A46B-0F4007F9EAB6}" srcOrd="2" destOrd="0" presId="urn:microsoft.com/office/officeart/2005/8/layout/process4"/>
    <dgm:cxn modelId="{A8A07809-3C7B-407B-8D14-85CEC6943138}" type="presParOf" srcId="{6AC8F9CE-28A7-4985-A46B-0F4007F9EAB6}" destId="{C5CCEEB5-F7FA-46A1-99C8-FBD6307706ED}" srcOrd="0" destOrd="0" presId="urn:microsoft.com/office/officeart/2005/8/layout/process4"/>
    <dgm:cxn modelId="{959083F5-BFBB-4D68-AC92-723C8E9C3040}" type="presParOf" srcId="{6AC8F9CE-28A7-4985-A46B-0F4007F9EAB6}" destId="{0A4F63CA-E980-4DD9-95B5-C4517F624B8C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D8E95-2BEA-44DA-AA2C-E9A172CF90CD}">
      <dsp:nvSpPr>
        <dsp:cNvPr id="0" name=""/>
        <dsp:cNvSpPr/>
      </dsp:nvSpPr>
      <dsp:spPr>
        <a:xfrm>
          <a:off x="-3220248" y="-508611"/>
          <a:ext cx="3942874" cy="3942874"/>
        </a:xfrm>
        <a:prstGeom prst="blockArc">
          <a:avLst>
            <a:gd name="adj1" fmla="val 18900000"/>
            <a:gd name="adj2" fmla="val 2700000"/>
            <a:gd name="adj3" fmla="val 548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3223DF-7B8E-48CA-9110-2B4532D6180F}">
      <dsp:nvSpPr>
        <dsp:cNvPr id="0" name=""/>
        <dsp:cNvSpPr/>
      </dsp:nvSpPr>
      <dsp:spPr>
        <a:xfrm>
          <a:off x="522568" y="573558"/>
          <a:ext cx="4787217" cy="17785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1118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№2 от 09.04.2024</a:t>
          </a:r>
          <a:endParaRPr lang="en-US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претендентов и отбор победителей конкурса «Лучший научный работник НАО «Медицинский университет Караганды» 2024 года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».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2568" y="573558"/>
        <a:ext cx="4787217" cy="1778533"/>
      </dsp:txXfrm>
    </dsp:sp>
    <dsp:sp modelId="{A9D6C90F-2DF0-45A0-AD29-D559F8063EFA}">
      <dsp:nvSpPr>
        <dsp:cNvPr id="0" name=""/>
        <dsp:cNvSpPr/>
      </dsp:nvSpPr>
      <dsp:spPr>
        <a:xfrm>
          <a:off x="0" y="789955"/>
          <a:ext cx="1382188" cy="13471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100A0C-019A-4B28-9722-4A6DAC78539F}">
      <dsp:nvSpPr>
        <dsp:cNvPr id="0" name=""/>
        <dsp:cNvSpPr/>
      </dsp:nvSpPr>
      <dsp:spPr>
        <a:xfrm>
          <a:off x="0" y="69516"/>
          <a:ext cx="5036713" cy="14134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16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9.0</a:t>
          </a:r>
          <a:r>
            <a:rPr lang="kk-KZ" sz="16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ru-RU" sz="16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r>
            <a:rPr lang="kk-KZ" sz="16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2024, </a:t>
          </a:r>
          <a:r>
            <a:rPr lang="ru-RU" sz="16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№</a:t>
          </a:r>
          <a:r>
            <a:rPr lang="kk-KZ" sz="16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r>
            <a:rPr lang="en-US" sz="16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  <a:r>
            <a:rPr lang="ru-RU" sz="1600" b="1" i="1" kern="1200" spc="1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В рамках Конкурса были определены 2 победителя</a:t>
          </a:r>
          <a:r>
            <a:rPr lang="ru-RU" sz="1600" kern="1200" spc="1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ru-RU" sz="1600" kern="1200" dirty="0"/>
        </a:p>
      </dsp:txBody>
      <dsp:txXfrm>
        <a:off x="0" y="69516"/>
        <a:ext cx="5036713" cy="763286"/>
      </dsp:txXfrm>
    </dsp:sp>
    <dsp:sp modelId="{C5CCEEB5-F7FA-46A1-99C8-FBD6307706ED}">
      <dsp:nvSpPr>
        <dsp:cNvPr id="0" name=""/>
        <dsp:cNvSpPr/>
      </dsp:nvSpPr>
      <dsp:spPr>
        <a:xfrm>
          <a:off x="0" y="637465"/>
          <a:ext cx="2518356" cy="8454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spc="1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Победители в номинации </a:t>
          </a:r>
          <a:r>
            <a:rPr lang="ru-RU" sz="1400" b="1" kern="1200" spc="1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«Лучшая научная идея ученого»</a:t>
          </a:r>
          <a:r>
            <a:rPr lang="en-US" sz="1400" b="1" kern="1200" spc="1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: </a:t>
          </a:r>
          <a:endParaRPr lang="ru-RU" sz="1400" kern="1200" dirty="0"/>
        </a:p>
      </dsp:txBody>
      <dsp:txXfrm>
        <a:off x="0" y="637465"/>
        <a:ext cx="2518356" cy="845438"/>
      </dsp:txXfrm>
    </dsp:sp>
    <dsp:sp modelId="{0A4F63CA-E980-4DD9-95B5-C4517F624B8C}">
      <dsp:nvSpPr>
        <dsp:cNvPr id="0" name=""/>
        <dsp:cNvSpPr/>
      </dsp:nvSpPr>
      <dsp:spPr>
        <a:xfrm>
          <a:off x="2518356" y="637423"/>
          <a:ext cx="2518356" cy="8455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spc="10" dirty="0">
              <a:solidFill>
                <a:srgbClr val="151515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Победитель</a:t>
          </a:r>
          <a:r>
            <a:rPr lang="ru-RU" sz="1400" kern="1200" spc="1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в номинации</a:t>
          </a:r>
          <a:r>
            <a:rPr lang="ru-RU" sz="1400" b="1" kern="1200" spc="1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«Лучшая научная идея будущего ученого»</a:t>
          </a:r>
          <a:r>
            <a:rPr lang="en-US" sz="1400" b="1" kern="1200" spc="1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: </a:t>
          </a:r>
          <a:endParaRPr lang="ru-RU" sz="1400" kern="1200" dirty="0"/>
        </a:p>
      </dsp:txBody>
      <dsp:txXfrm>
        <a:off x="2518356" y="637423"/>
        <a:ext cx="2518356" cy="8455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5536B-2529-4A43-905F-8CE294BC31E5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CC104-03AB-481E-854D-270E57AE92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28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411"/>
          </a:xfrm>
          <a:prstGeom prst="rect">
            <a:avLst/>
          </a:prstGeom>
        </p:spPr>
        <p:txBody>
          <a:bodyPr vert="horz" lIns="91412" tIns="45708" rIns="91412" bIns="45708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2"/>
            <a:ext cx="2945659" cy="496411"/>
          </a:xfrm>
          <a:prstGeom prst="rect">
            <a:avLst/>
          </a:prstGeom>
        </p:spPr>
        <p:txBody>
          <a:bodyPr vert="horz" lIns="91412" tIns="45708" rIns="91412" bIns="45708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528074E-B2A9-4EB4-ABD2-390244A4FB6F}" type="datetimeFigureOut">
              <a:rPr lang="ru-RU"/>
              <a:pPr>
                <a:defRPr/>
              </a:pPr>
              <a:t>01.07.2024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2" tIns="45708" rIns="91412" bIns="45708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9"/>
            <a:ext cx="5438140" cy="4467701"/>
          </a:xfrm>
          <a:prstGeom prst="rect">
            <a:avLst/>
          </a:prstGeom>
        </p:spPr>
        <p:txBody>
          <a:bodyPr vert="horz" lIns="91412" tIns="45708" rIns="91412" bIns="45708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3"/>
            <a:ext cx="2945659" cy="496411"/>
          </a:xfrm>
          <a:prstGeom prst="rect">
            <a:avLst/>
          </a:prstGeom>
        </p:spPr>
        <p:txBody>
          <a:bodyPr vert="horz" lIns="91412" tIns="45708" rIns="91412" bIns="45708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3"/>
            <a:ext cx="2945659" cy="496411"/>
          </a:xfrm>
          <a:prstGeom prst="rect">
            <a:avLst/>
          </a:prstGeom>
        </p:spPr>
        <p:txBody>
          <a:bodyPr vert="horz" lIns="91412" tIns="45708" rIns="91412" bIns="45708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5FDDE4-B4E1-4783-8576-D19D98AEBB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5166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529CDF-ECC4-42C0-B7F6-B7E7FF267532}" type="slidenum">
              <a:rPr lang="kk-KZ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kk-K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805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На слайде видно, что у нас увеличивается прибыль с 435 миллионов в 2015 г до 806 миллионов в 2017 году.</a:t>
            </a:r>
            <a:endParaRPr lang="ru-RU" b="1" dirty="0"/>
          </a:p>
          <a:p>
            <a:r>
              <a:rPr lang="en-US" dirty="0"/>
              <a:t>ROA</a:t>
            </a:r>
            <a:r>
              <a:rPr lang="ru-RU" dirty="0"/>
              <a:t> выше индикатора: 6,91, 9,8, 5,8.</a:t>
            </a:r>
          </a:p>
          <a:p>
            <a:r>
              <a:rPr lang="ru-RU" dirty="0"/>
              <a:t>Активы существенно выросли в 2017 году за счет переоценки основных средств.</a:t>
            </a:r>
          </a:p>
          <a:p>
            <a:r>
              <a:rPr lang="ru-RU" dirty="0"/>
              <a:t>Доходы получаем из основных 3-х процессов.</a:t>
            </a:r>
          </a:p>
          <a:p>
            <a:r>
              <a:rPr lang="ru-RU" dirty="0"/>
              <a:t>На слайде видно увеличение доходов по всем направлениям – образование, наука, клиника – преимущественно за счет платных услуг.</a:t>
            </a:r>
          </a:p>
          <a:p>
            <a:endParaRPr lang="ru-RU" dirty="0"/>
          </a:p>
          <a:p>
            <a:r>
              <a:rPr lang="ru-RU" sz="1200" b="1" i="1" dirty="0">
                <a:effectLst/>
              </a:rPr>
              <a:t>Доходы 2018 г. (</a:t>
            </a:r>
            <a:r>
              <a:rPr lang="ru-RU" sz="1200" b="1" i="1" dirty="0" err="1">
                <a:effectLst/>
              </a:rPr>
              <a:t>тыс.тенге</a:t>
            </a:r>
            <a:r>
              <a:rPr lang="ru-RU" sz="1200" b="1" i="1" dirty="0">
                <a:effectLst/>
              </a:rPr>
              <a:t>):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План: 7 913 218,0 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Факт: 5 440 718,1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 </a:t>
            </a:r>
            <a:endParaRPr lang="ru-RU" i="1" dirty="0">
              <a:effectLst/>
            </a:endParaRPr>
          </a:p>
          <a:p>
            <a:r>
              <a:rPr lang="ru-RU" sz="1200" b="1" i="1" dirty="0">
                <a:effectLst/>
              </a:rPr>
              <a:t>Расходы 2018 г. (</a:t>
            </a:r>
            <a:r>
              <a:rPr lang="ru-RU" sz="1200" b="1" i="1" dirty="0" err="1">
                <a:effectLst/>
              </a:rPr>
              <a:t>тыс.тенге</a:t>
            </a:r>
            <a:r>
              <a:rPr lang="ru-RU" sz="1200" b="1" i="1" dirty="0">
                <a:effectLst/>
              </a:rPr>
              <a:t>)::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План: 6 801 451,6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Факт:4 694 047,9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 </a:t>
            </a:r>
            <a:endParaRPr lang="ru-RU" i="1" dirty="0">
              <a:effectLst/>
            </a:endParaRPr>
          </a:p>
          <a:p>
            <a:r>
              <a:rPr lang="ru-RU" sz="1200" b="1" i="1" dirty="0">
                <a:effectLst/>
              </a:rPr>
              <a:t>Прибыль 2018 г., тыс. тенге  </a:t>
            </a:r>
            <a:endParaRPr lang="ru-RU" i="1" dirty="0">
              <a:effectLst/>
            </a:endParaRPr>
          </a:p>
          <a:p>
            <a:r>
              <a:rPr lang="en-US" sz="1200" i="1" dirty="0">
                <a:effectLst/>
              </a:rPr>
              <a:t>ROA </a:t>
            </a:r>
            <a:r>
              <a:rPr lang="ru-RU" sz="1200" i="1" dirty="0">
                <a:effectLst/>
              </a:rPr>
              <a:t>– 5.0    746</a:t>
            </a:r>
            <a:r>
              <a:rPr lang="en-US" sz="1200" i="1" dirty="0">
                <a:effectLst/>
              </a:rPr>
              <a:t> </a:t>
            </a:r>
            <a:r>
              <a:rPr lang="ru-RU" sz="1200" i="1" dirty="0">
                <a:effectLst/>
              </a:rPr>
              <a:t>670,2 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Активы:  14 856 709,1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 </a:t>
            </a:r>
            <a:endParaRPr lang="ru-RU" i="1" dirty="0">
              <a:effectLst/>
            </a:endParaRPr>
          </a:p>
          <a:p>
            <a:r>
              <a:rPr lang="ru-RU" sz="1200" b="1" i="1" dirty="0">
                <a:effectLst/>
              </a:rPr>
              <a:t>Доходы по направлениям, тыс. тенге:</a:t>
            </a:r>
            <a:endParaRPr lang="ru-RU" i="1" dirty="0">
              <a:effectLst/>
            </a:endParaRPr>
          </a:p>
          <a:p>
            <a:r>
              <a:rPr lang="ru-RU" sz="1200" b="1" i="1" dirty="0">
                <a:effectLst/>
              </a:rPr>
              <a:t>Образование: 4 031 692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Платные: 1 544 813,9</a:t>
            </a:r>
            <a:endParaRPr lang="ru-RU" i="1" dirty="0">
              <a:effectLst/>
            </a:endParaRPr>
          </a:p>
          <a:p>
            <a:r>
              <a:rPr lang="ru-RU" sz="1200" i="1" dirty="0" err="1">
                <a:effectLst/>
              </a:rPr>
              <a:t>Гос.заказ</a:t>
            </a:r>
            <a:r>
              <a:rPr lang="ru-RU" sz="1200" i="1" dirty="0">
                <a:effectLst/>
              </a:rPr>
              <a:t>: 2 486 878</a:t>
            </a:r>
            <a:endParaRPr lang="ru-RU" i="1" dirty="0">
              <a:effectLst/>
            </a:endParaRPr>
          </a:p>
          <a:p>
            <a:r>
              <a:rPr lang="ru-RU" sz="1200" b="1" i="1" dirty="0">
                <a:effectLst/>
              </a:rPr>
              <a:t>Наука: 461 717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Платные: 192 372</a:t>
            </a:r>
            <a:endParaRPr lang="ru-RU" i="1" dirty="0">
              <a:effectLst/>
            </a:endParaRPr>
          </a:p>
          <a:p>
            <a:r>
              <a:rPr lang="ru-RU" sz="1200" i="1" dirty="0" err="1">
                <a:effectLst/>
              </a:rPr>
              <a:t>Гос.заказ</a:t>
            </a:r>
            <a:r>
              <a:rPr lang="ru-RU" sz="1200" i="1" dirty="0">
                <a:effectLst/>
              </a:rPr>
              <a:t>: 269 345</a:t>
            </a:r>
            <a:endParaRPr lang="ru-RU" i="1" dirty="0">
              <a:effectLst/>
            </a:endParaRPr>
          </a:p>
          <a:p>
            <a:r>
              <a:rPr lang="ru-RU" sz="1200" b="1" i="1" dirty="0">
                <a:effectLst/>
              </a:rPr>
              <a:t>Клиника: 172 031,4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Платные: 100 445,5</a:t>
            </a:r>
            <a:endParaRPr lang="ru-RU" i="1" dirty="0">
              <a:effectLst/>
            </a:endParaRPr>
          </a:p>
          <a:p>
            <a:r>
              <a:rPr lang="ru-RU" sz="1200" i="1" dirty="0" err="1">
                <a:effectLst/>
              </a:rPr>
              <a:t>Гос.заказ</a:t>
            </a:r>
            <a:r>
              <a:rPr lang="ru-RU" sz="1200" i="1" dirty="0">
                <a:effectLst/>
              </a:rPr>
              <a:t>: 71 586,1</a:t>
            </a:r>
            <a:endParaRPr lang="ru-RU" i="1" dirty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529CDF-ECC4-42C0-B7F6-B7E7FF267532}" type="slidenum">
              <a:rPr lang="kk-KZ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kk-K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927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На слайде видно, что у нас увеличивается прибыль с 435 миллионов в 2015 г до 806 миллионов в 2017 году.</a:t>
            </a:r>
            <a:endParaRPr lang="ru-RU" b="1" dirty="0"/>
          </a:p>
          <a:p>
            <a:r>
              <a:rPr lang="en-US" dirty="0"/>
              <a:t>ROA</a:t>
            </a:r>
            <a:r>
              <a:rPr lang="ru-RU" dirty="0"/>
              <a:t> выше индикатора: 6,91, 9,8, 5,8.</a:t>
            </a:r>
          </a:p>
          <a:p>
            <a:r>
              <a:rPr lang="ru-RU" dirty="0"/>
              <a:t>Активы существенно выросли в 2017 году за счет переоценки основных средств.</a:t>
            </a:r>
          </a:p>
          <a:p>
            <a:r>
              <a:rPr lang="ru-RU" dirty="0"/>
              <a:t>Доходы получаем из основных 3-х процессов.</a:t>
            </a:r>
          </a:p>
          <a:p>
            <a:r>
              <a:rPr lang="ru-RU" dirty="0"/>
              <a:t>На слайде видно увеличение доходов по всем направлениям – образование, наука, клиника – преимущественно за счет платных услуг.</a:t>
            </a:r>
          </a:p>
          <a:p>
            <a:endParaRPr lang="ru-RU" dirty="0"/>
          </a:p>
          <a:p>
            <a:r>
              <a:rPr lang="ru-RU" sz="1200" b="1" i="1" dirty="0">
                <a:effectLst/>
              </a:rPr>
              <a:t>Доходы 2018 г. (</a:t>
            </a:r>
            <a:r>
              <a:rPr lang="ru-RU" sz="1200" b="1" i="1" dirty="0" err="1">
                <a:effectLst/>
              </a:rPr>
              <a:t>тыс.тенге</a:t>
            </a:r>
            <a:r>
              <a:rPr lang="ru-RU" sz="1200" b="1" i="1" dirty="0">
                <a:effectLst/>
              </a:rPr>
              <a:t>):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План: 7 913 218,0 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Факт: 5 440 718,1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 </a:t>
            </a:r>
            <a:endParaRPr lang="ru-RU" i="1" dirty="0">
              <a:effectLst/>
            </a:endParaRPr>
          </a:p>
          <a:p>
            <a:r>
              <a:rPr lang="ru-RU" sz="1200" b="1" i="1" dirty="0">
                <a:effectLst/>
              </a:rPr>
              <a:t>Расходы 2018 г. (</a:t>
            </a:r>
            <a:r>
              <a:rPr lang="ru-RU" sz="1200" b="1" i="1" dirty="0" err="1">
                <a:effectLst/>
              </a:rPr>
              <a:t>тыс.тенге</a:t>
            </a:r>
            <a:r>
              <a:rPr lang="ru-RU" sz="1200" b="1" i="1" dirty="0">
                <a:effectLst/>
              </a:rPr>
              <a:t>)::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План: 6 801 451,6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Факт:4 694 047,9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 </a:t>
            </a:r>
            <a:endParaRPr lang="ru-RU" i="1" dirty="0">
              <a:effectLst/>
            </a:endParaRPr>
          </a:p>
          <a:p>
            <a:r>
              <a:rPr lang="ru-RU" sz="1200" b="1" i="1" dirty="0">
                <a:effectLst/>
              </a:rPr>
              <a:t>Прибыль 2018 г., тыс. тенге  </a:t>
            </a:r>
            <a:endParaRPr lang="ru-RU" i="1" dirty="0">
              <a:effectLst/>
            </a:endParaRPr>
          </a:p>
          <a:p>
            <a:r>
              <a:rPr lang="en-US" sz="1200" i="1" dirty="0">
                <a:effectLst/>
              </a:rPr>
              <a:t>ROA </a:t>
            </a:r>
            <a:r>
              <a:rPr lang="ru-RU" sz="1200" i="1" dirty="0">
                <a:effectLst/>
              </a:rPr>
              <a:t>– 5.0    746</a:t>
            </a:r>
            <a:r>
              <a:rPr lang="en-US" sz="1200" i="1" dirty="0">
                <a:effectLst/>
              </a:rPr>
              <a:t> </a:t>
            </a:r>
            <a:r>
              <a:rPr lang="ru-RU" sz="1200" i="1" dirty="0">
                <a:effectLst/>
              </a:rPr>
              <a:t>670,2 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Активы:  14 856 709,1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 </a:t>
            </a:r>
            <a:endParaRPr lang="ru-RU" i="1" dirty="0">
              <a:effectLst/>
            </a:endParaRPr>
          </a:p>
          <a:p>
            <a:r>
              <a:rPr lang="ru-RU" sz="1200" b="1" i="1" dirty="0">
                <a:effectLst/>
              </a:rPr>
              <a:t>Доходы по направлениям, тыс. тенге:</a:t>
            </a:r>
            <a:endParaRPr lang="ru-RU" i="1" dirty="0">
              <a:effectLst/>
            </a:endParaRPr>
          </a:p>
          <a:p>
            <a:r>
              <a:rPr lang="ru-RU" sz="1200" b="1" i="1" dirty="0">
                <a:effectLst/>
              </a:rPr>
              <a:t>Образование: 4 031 692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Платные: 1 544 813,9</a:t>
            </a:r>
            <a:endParaRPr lang="ru-RU" i="1" dirty="0">
              <a:effectLst/>
            </a:endParaRPr>
          </a:p>
          <a:p>
            <a:r>
              <a:rPr lang="ru-RU" sz="1200" i="1" dirty="0" err="1">
                <a:effectLst/>
              </a:rPr>
              <a:t>Гос.заказ</a:t>
            </a:r>
            <a:r>
              <a:rPr lang="ru-RU" sz="1200" i="1" dirty="0">
                <a:effectLst/>
              </a:rPr>
              <a:t>: 2 486 878</a:t>
            </a:r>
            <a:endParaRPr lang="ru-RU" i="1" dirty="0">
              <a:effectLst/>
            </a:endParaRPr>
          </a:p>
          <a:p>
            <a:r>
              <a:rPr lang="ru-RU" sz="1200" b="1" i="1" dirty="0">
                <a:effectLst/>
              </a:rPr>
              <a:t>Наука: 461 717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Платные: 192 372</a:t>
            </a:r>
            <a:endParaRPr lang="ru-RU" i="1" dirty="0">
              <a:effectLst/>
            </a:endParaRPr>
          </a:p>
          <a:p>
            <a:r>
              <a:rPr lang="ru-RU" sz="1200" i="1" dirty="0" err="1">
                <a:effectLst/>
              </a:rPr>
              <a:t>Гос.заказ</a:t>
            </a:r>
            <a:r>
              <a:rPr lang="ru-RU" sz="1200" i="1" dirty="0">
                <a:effectLst/>
              </a:rPr>
              <a:t>: 269 345</a:t>
            </a:r>
            <a:endParaRPr lang="ru-RU" i="1" dirty="0">
              <a:effectLst/>
            </a:endParaRPr>
          </a:p>
          <a:p>
            <a:r>
              <a:rPr lang="ru-RU" sz="1200" b="1" i="1" dirty="0">
                <a:effectLst/>
              </a:rPr>
              <a:t>Клиника: 172 031,4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Платные: 100 445,5</a:t>
            </a:r>
            <a:endParaRPr lang="ru-RU" i="1" dirty="0">
              <a:effectLst/>
            </a:endParaRPr>
          </a:p>
          <a:p>
            <a:r>
              <a:rPr lang="ru-RU" sz="1200" i="1" dirty="0" err="1">
                <a:effectLst/>
              </a:rPr>
              <a:t>Гос.заказ</a:t>
            </a:r>
            <a:r>
              <a:rPr lang="ru-RU" sz="1200" i="1" dirty="0">
                <a:effectLst/>
              </a:rPr>
              <a:t>: 71 586,1</a:t>
            </a:r>
            <a:endParaRPr lang="ru-RU" i="1" dirty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529CDF-ECC4-42C0-B7F6-B7E7FF267532}" type="slidenum">
              <a:rPr lang="kk-KZ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kk-K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532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5FDDE4-B4E1-4783-8576-D19D98AEBB29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85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На слайде видно, что у нас увеличивается прибыль с 435 миллионов в 2015 г до 806 миллионов в 2017 году.</a:t>
            </a:r>
            <a:endParaRPr lang="ru-RU" b="1" dirty="0"/>
          </a:p>
          <a:p>
            <a:r>
              <a:rPr lang="en-US" dirty="0"/>
              <a:t>ROA</a:t>
            </a:r>
            <a:r>
              <a:rPr lang="ru-RU" dirty="0"/>
              <a:t> выше индикатора: 6,91, 9,8, 5,8.</a:t>
            </a:r>
          </a:p>
          <a:p>
            <a:r>
              <a:rPr lang="ru-RU" dirty="0"/>
              <a:t>Активы существенно выросли в 2017 году за счет переоценки основных средств.</a:t>
            </a:r>
          </a:p>
          <a:p>
            <a:r>
              <a:rPr lang="ru-RU" dirty="0"/>
              <a:t>Доходы получаем из основных 3-х процессов.</a:t>
            </a:r>
          </a:p>
          <a:p>
            <a:r>
              <a:rPr lang="ru-RU" dirty="0"/>
              <a:t>На слайде видно увеличение доходов по всем направлениям – образование, наука, клиника – преимущественно за счет платных услуг.</a:t>
            </a:r>
          </a:p>
          <a:p>
            <a:endParaRPr lang="ru-RU" dirty="0"/>
          </a:p>
          <a:p>
            <a:r>
              <a:rPr lang="ru-RU" sz="1200" b="1" i="1" dirty="0">
                <a:effectLst/>
              </a:rPr>
              <a:t>Доходы 2018 г. (</a:t>
            </a:r>
            <a:r>
              <a:rPr lang="ru-RU" sz="1200" b="1" i="1" dirty="0" err="1">
                <a:effectLst/>
              </a:rPr>
              <a:t>тыс.тенге</a:t>
            </a:r>
            <a:r>
              <a:rPr lang="ru-RU" sz="1200" b="1" i="1" dirty="0">
                <a:effectLst/>
              </a:rPr>
              <a:t>):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План: 7 913 218,0 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Факт: 5 440 718,1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 </a:t>
            </a:r>
            <a:endParaRPr lang="ru-RU" i="1" dirty="0">
              <a:effectLst/>
            </a:endParaRPr>
          </a:p>
          <a:p>
            <a:r>
              <a:rPr lang="ru-RU" sz="1200" b="1" i="1" dirty="0">
                <a:effectLst/>
              </a:rPr>
              <a:t>Расходы 2018 г. (</a:t>
            </a:r>
            <a:r>
              <a:rPr lang="ru-RU" sz="1200" b="1" i="1" dirty="0" err="1">
                <a:effectLst/>
              </a:rPr>
              <a:t>тыс.тенге</a:t>
            </a:r>
            <a:r>
              <a:rPr lang="ru-RU" sz="1200" b="1" i="1" dirty="0">
                <a:effectLst/>
              </a:rPr>
              <a:t>)::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План: 6 801 451,6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Факт:4 694 047,9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 </a:t>
            </a:r>
            <a:endParaRPr lang="ru-RU" i="1" dirty="0">
              <a:effectLst/>
            </a:endParaRPr>
          </a:p>
          <a:p>
            <a:r>
              <a:rPr lang="ru-RU" sz="1200" b="1" i="1" dirty="0">
                <a:effectLst/>
              </a:rPr>
              <a:t>Прибыль 2018 г., тыс. тенге  </a:t>
            </a:r>
            <a:endParaRPr lang="ru-RU" i="1" dirty="0">
              <a:effectLst/>
            </a:endParaRPr>
          </a:p>
          <a:p>
            <a:r>
              <a:rPr lang="en-US" sz="1200" i="1" dirty="0">
                <a:effectLst/>
              </a:rPr>
              <a:t>ROA </a:t>
            </a:r>
            <a:r>
              <a:rPr lang="ru-RU" sz="1200" i="1" dirty="0">
                <a:effectLst/>
              </a:rPr>
              <a:t>– 5.0    746</a:t>
            </a:r>
            <a:r>
              <a:rPr lang="en-US" sz="1200" i="1" dirty="0">
                <a:effectLst/>
              </a:rPr>
              <a:t> </a:t>
            </a:r>
            <a:r>
              <a:rPr lang="ru-RU" sz="1200" i="1" dirty="0">
                <a:effectLst/>
              </a:rPr>
              <a:t>670,2 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Активы:  14 856 709,1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 </a:t>
            </a:r>
            <a:endParaRPr lang="ru-RU" i="1" dirty="0">
              <a:effectLst/>
            </a:endParaRPr>
          </a:p>
          <a:p>
            <a:r>
              <a:rPr lang="ru-RU" sz="1200" b="1" i="1" dirty="0">
                <a:effectLst/>
              </a:rPr>
              <a:t>Доходы по направлениям, тыс. тенге:</a:t>
            </a:r>
            <a:endParaRPr lang="ru-RU" i="1" dirty="0">
              <a:effectLst/>
            </a:endParaRPr>
          </a:p>
          <a:p>
            <a:r>
              <a:rPr lang="ru-RU" sz="1200" b="1" i="1" dirty="0">
                <a:effectLst/>
              </a:rPr>
              <a:t>Образование: 4 031 692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Платные: 1 544 813,9</a:t>
            </a:r>
            <a:endParaRPr lang="ru-RU" i="1" dirty="0">
              <a:effectLst/>
            </a:endParaRPr>
          </a:p>
          <a:p>
            <a:r>
              <a:rPr lang="ru-RU" sz="1200" i="1" dirty="0" err="1">
                <a:effectLst/>
              </a:rPr>
              <a:t>Гос.заказ</a:t>
            </a:r>
            <a:r>
              <a:rPr lang="ru-RU" sz="1200" i="1" dirty="0">
                <a:effectLst/>
              </a:rPr>
              <a:t>: 2 486 878</a:t>
            </a:r>
            <a:endParaRPr lang="ru-RU" i="1" dirty="0">
              <a:effectLst/>
            </a:endParaRPr>
          </a:p>
          <a:p>
            <a:r>
              <a:rPr lang="ru-RU" sz="1200" b="1" i="1" dirty="0">
                <a:effectLst/>
              </a:rPr>
              <a:t>Наука: 461 717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Платные: 192 372</a:t>
            </a:r>
            <a:endParaRPr lang="ru-RU" i="1" dirty="0">
              <a:effectLst/>
            </a:endParaRPr>
          </a:p>
          <a:p>
            <a:r>
              <a:rPr lang="ru-RU" sz="1200" i="1" dirty="0" err="1">
                <a:effectLst/>
              </a:rPr>
              <a:t>Гос.заказ</a:t>
            </a:r>
            <a:r>
              <a:rPr lang="ru-RU" sz="1200" i="1" dirty="0">
                <a:effectLst/>
              </a:rPr>
              <a:t>: 269 345</a:t>
            </a:r>
            <a:endParaRPr lang="ru-RU" i="1" dirty="0">
              <a:effectLst/>
            </a:endParaRPr>
          </a:p>
          <a:p>
            <a:r>
              <a:rPr lang="ru-RU" sz="1200" b="1" i="1" dirty="0">
                <a:effectLst/>
              </a:rPr>
              <a:t>Клиника: 172 031,4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Платные: 100 445,5</a:t>
            </a:r>
            <a:endParaRPr lang="ru-RU" i="1" dirty="0">
              <a:effectLst/>
            </a:endParaRPr>
          </a:p>
          <a:p>
            <a:r>
              <a:rPr lang="ru-RU" sz="1200" i="1" dirty="0" err="1">
                <a:effectLst/>
              </a:rPr>
              <a:t>Гос.заказ</a:t>
            </a:r>
            <a:r>
              <a:rPr lang="ru-RU" sz="1200" i="1" dirty="0">
                <a:effectLst/>
              </a:rPr>
              <a:t>: 71 586,1</a:t>
            </a:r>
            <a:endParaRPr lang="ru-RU" i="1" dirty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529CDF-ECC4-42C0-B7F6-B7E7FF267532}" type="slidenum">
              <a:rPr lang="kk-KZ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kk-K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69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На слайде видно, что у нас увеличивается прибыль с 435 миллионов в 2015 г до 806 миллионов в 2017 году.</a:t>
            </a:r>
            <a:endParaRPr lang="ru-RU" b="1" dirty="0"/>
          </a:p>
          <a:p>
            <a:r>
              <a:rPr lang="en-US" dirty="0"/>
              <a:t>ROA</a:t>
            </a:r>
            <a:r>
              <a:rPr lang="ru-RU" dirty="0"/>
              <a:t> выше индикатора: 6,91, 9,8, 5,8.</a:t>
            </a:r>
          </a:p>
          <a:p>
            <a:r>
              <a:rPr lang="ru-RU" dirty="0"/>
              <a:t>Активы существенно выросли в 2017 году за счет переоценки основных средств.</a:t>
            </a:r>
          </a:p>
          <a:p>
            <a:r>
              <a:rPr lang="ru-RU" dirty="0"/>
              <a:t>Доходы получаем из основных 3-х процессов.</a:t>
            </a:r>
          </a:p>
          <a:p>
            <a:r>
              <a:rPr lang="ru-RU" dirty="0"/>
              <a:t>На слайде видно увеличение доходов по всем направлениям – образование, наука, клиника – преимущественно за счет платных услуг.</a:t>
            </a:r>
          </a:p>
          <a:p>
            <a:endParaRPr lang="ru-RU" dirty="0"/>
          </a:p>
          <a:p>
            <a:r>
              <a:rPr lang="ru-RU" sz="1200" b="1" i="1" dirty="0">
                <a:effectLst/>
              </a:rPr>
              <a:t>Доходы 2018 г. (</a:t>
            </a:r>
            <a:r>
              <a:rPr lang="ru-RU" sz="1200" b="1" i="1" dirty="0" err="1">
                <a:effectLst/>
              </a:rPr>
              <a:t>тыс.тенге</a:t>
            </a:r>
            <a:r>
              <a:rPr lang="ru-RU" sz="1200" b="1" i="1" dirty="0">
                <a:effectLst/>
              </a:rPr>
              <a:t>):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План: 7 913 218,0 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Факт: 5 440 718,1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 </a:t>
            </a:r>
            <a:endParaRPr lang="ru-RU" i="1" dirty="0">
              <a:effectLst/>
            </a:endParaRPr>
          </a:p>
          <a:p>
            <a:r>
              <a:rPr lang="ru-RU" sz="1200" b="1" i="1" dirty="0">
                <a:effectLst/>
              </a:rPr>
              <a:t>Расходы 2018 г. (</a:t>
            </a:r>
            <a:r>
              <a:rPr lang="ru-RU" sz="1200" b="1" i="1" dirty="0" err="1">
                <a:effectLst/>
              </a:rPr>
              <a:t>тыс.тенге</a:t>
            </a:r>
            <a:r>
              <a:rPr lang="ru-RU" sz="1200" b="1" i="1" dirty="0">
                <a:effectLst/>
              </a:rPr>
              <a:t>)::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План: 6 801 451,6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Факт:4 694 047,9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 </a:t>
            </a:r>
            <a:endParaRPr lang="ru-RU" i="1" dirty="0">
              <a:effectLst/>
            </a:endParaRPr>
          </a:p>
          <a:p>
            <a:r>
              <a:rPr lang="ru-RU" sz="1200" b="1" i="1" dirty="0">
                <a:effectLst/>
              </a:rPr>
              <a:t>Прибыль 2018 г., тыс. тенге  </a:t>
            </a:r>
            <a:endParaRPr lang="ru-RU" i="1" dirty="0">
              <a:effectLst/>
            </a:endParaRPr>
          </a:p>
          <a:p>
            <a:r>
              <a:rPr lang="en-US" sz="1200" i="1" dirty="0">
                <a:effectLst/>
              </a:rPr>
              <a:t>ROA </a:t>
            </a:r>
            <a:r>
              <a:rPr lang="ru-RU" sz="1200" i="1" dirty="0">
                <a:effectLst/>
              </a:rPr>
              <a:t>– 5.0    746</a:t>
            </a:r>
            <a:r>
              <a:rPr lang="en-US" sz="1200" i="1" dirty="0">
                <a:effectLst/>
              </a:rPr>
              <a:t> </a:t>
            </a:r>
            <a:r>
              <a:rPr lang="ru-RU" sz="1200" i="1" dirty="0">
                <a:effectLst/>
              </a:rPr>
              <a:t>670,2 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Активы:  14 856 709,1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 </a:t>
            </a:r>
            <a:endParaRPr lang="ru-RU" i="1" dirty="0">
              <a:effectLst/>
            </a:endParaRPr>
          </a:p>
          <a:p>
            <a:r>
              <a:rPr lang="ru-RU" sz="1200" b="1" i="1" dirty="0">
                <a:effectLst/>
              </a:rPr>
              <a:t>Доходы по направлениям, тыс. тенге:</a:t>
            </a:r>
            <a:endParaRPr lang="ru-RU" i="1" dirty="0">
              <a:effectLst/>
            </a:endParaRPr>
          </a:p>
          <a:p>
            <a:r>
              <a:rPr lang="ru-RU" sz="1200" b="1" i="1" dirty="0">
                <a:effectLst/>
              </a:rPr>
              <a:t>Образование: 4 031 692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Платные: 1 544 813,9</a:t>
            </a:r>
            <a:endParaRPr lang="ru-RU" i="1" dirty="0">
              <a:effectLst/>
            </a:endParaRPr>
          </a:p>
          <a:p>
            <a:r>
              <a:rPr lang="ru-RU" sz="1200" i="1" dirty="0" err="1">
                <a:effectLst/>
              </a:rPr>
              <a:t>Гос.заказ</a:t>
            </a:r>
            <a:r>
              <a:rPr lang="ru-RU" sz="1200" i="1" dirty="0">
                <a:effectLst/>
              </a:rPr>
              <a:t>: 2 486 878</a:t>
            </a:r>
            <a:endParaRPr lang="ru-RU" i="1" dirty="0">
              <a:effectLst/>
            </a:endParaRPr>
          </a:p>
          <a:p>
            <a:r>
              <a:rPr lang="ru-RU" sz="1200" b="1" i="1" dirty="0">
                <a:effectLst/>
              </a:rPr>
              <a:t>Наука: 461 717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Платные: 192 372</a:t>
            </a:r>
            <a:endParaRPr lang="ru-RU" i="1" dirty="0">
              <a:effectLst/>
            </a:endParaRPr>
          </a:p>
          <a:p>
            <a:r>
              <a:rPr lang="ru-RU" sz="1200" i="1" dirty="0" err="1">
                <a:effectLst/>
              </a:rPr>
              <a:t>Гос.заказ</a:t>
            </a:r>
            <a:r>
              <a:rPr lang="ru-RU" sz="1200" i="1" dirty="0">
                <a:effectLst/>
              </a:rPr>
              <a:t>: 269 345</a:t>
            </a:r>
            <a:endParaRPr lang="ru-RU" i="1" dirty="0">
              <a:effectLst/>
            </a:endParaRPr>
          </a:p>
          <a:p>
            <a:r>
              <a:rPr lang="ru-RU" sz="1200" b="1" i="1" dirty="0">
                <a:effectLst/>
              </a:rPr>
              <a:t>Клиника: 172 031,4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Платные: 100 445,5</a:t>
            </a:r>
            <a:endParaRPr lang="ru-RU" i="1" dirty="0">
              <a:effectLst/>
            </a:endParaRPr>
          </a:p>
          <a:p>
            <a:r>
              <a:rPr lang="ru-RU" sz="1200" i="1" dirty="0" err="1">
                <a:effectLst/>
              </a:rPr>
              <a:t>Гос.заказ</a:t>
            </a:r>
            <a:r>
              <a:rPr lang="ru-RU" sz="1200" i="1" dirty="0">
                <a:effectLst/>
              </a:rPr>
              <a:t>: 71 586,1</a:t>
            </a:r>
            <a:endParaRPr lang="ru-RU" i="1" dirty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529CDF-ECC4-42C0-B7F6-B7E7FF267532}" type="slidenum">
              <a:rPr lang="kk-KZ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kk-K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959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На слайде видно, что у нас увеличивается прибыль с 435 миллионов в 2015 г до 806 миллионов в 2017 году.</a:t>
            </a:r>
            <a:endParaRPr lang="ru-RU" b="1" dirty="0"/>
          </a:p>
          <a:p>
            <a:r>
              <a:rPr lang="en-US" dirty="0"/>
              <a:t>ROA</a:t>
            </a:r>
            <a:r>
              <a:rPr lang="ru-RU" dirty="0"/>
              <a:t> выше индикатора: 6,91, 9,8, 5,8.</a:t>
            </a:r>
          </a:p>
          <a:p>
            <a:r>
              <a:rPr lang="ru-RU" dirty="0"/>
              <a:t>Активы существенно выросли в 2017 году за счет переоценки основных средств.</a:t>
            </a:r>
          </a:p>
          <a:p>
            <a:r>
              <a:rPr lang="ru-RU" dirty="0"/>
              <a:t>Доходы получаем из основных 3-х процессов.</a:t>
            </a:r>
          </a:p>
          <a:p>
            <a:r>
              <a:rPr lang="ru-RU" dirty="0"/>
              <a:t>На слайде видно увеличение доходов по всем направлениям – образование, наука, клиника – преимущественно за счет платных услуг.</a:t>
            </a:r>
          </a:p>
          <a:p>
            <a:endParaRPr lang="ru-RU" dirty="0"/>
          </a:p>
          <a:p>
            <a:r>
              <a:rPr lang="ru-RU" sz="1200" b="1" i="1" dirty="0">
                <a:effectLst/>
              </a:rPr>
              <a:t>Доходы 2018 г. (</a:t>
            </a:r>
            <a:r>
              <a:rPr lang="ru-RU" sz="1200" b="1" i="1" dirty="0" err="1">
                <a:effectLst/>
              </a:rPr>
              <a:t>тыс.тенге</a:t>
            </a:r>
            <a:r>
              <a:rPr lang="ru-RU" sz="1200" b="1" i="1" dirty="0">
                <a:effectLst/>
              </a:rPr>
              <a:t>):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План: 7 913 218,0 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Факт: 5 440 718,1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 </a:t>
            </a:r>
            <a:endParaRPr lang="ru-RU" i="1" dirty="0">
              <a:effectLst/>
            </a:endParaRPr>
          </a:p>
          <a:p>
            <a:r>
              <a:rPr lang="ru-RU" sz="1200" b="1" i="1" dirty="0">
                <a:effectLst/>
              </a:rPr>
              <a:t>Расходы 2018 г. (</a:t>
            </a:r>
            <a:r>
              <a:rPr lang="ru-RU" sz="1200" b="1" i="1" dirty="0" err="1">
                <a:effectLst/>
              </a:rPr>
              <a:t>тыс.тенге</a:t>
            </a:r>
            <a:r>
              <a:rPr lang="ru-RU" sz="1200" b="1" i="1" dirty="0">
                <a:effectLst/>
              </a:rPr>
              <a:t>)::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План: 6 801 451,6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Факт:4 694 047,9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 </a:t>
            </a:r>
            <a:endParaRPr lang="ru-RU" i="1" dirty="0">
              <a:effectLst/>
            </a:endParaRPr>
          </a:p>
          <a:p>
            <a:r>
              <a:rPr lang="ru-RU" sz="1200" b="1" i="1" dirty="0">
                <a:effectLst/>
              </a:rPr>
              <a:t>Прибыль 2018 г., тыс. тенге  </a:t>
            </a:r>
            <a:endParaRPr lang="ru-RU" i="1" dirty="0">
              <a:effectLst/>
            </a:endParaRPr>
          </a:p>
          <a:p>
            <a:r>
              <a:rPr lang="en-US" sz="1200" i="1" dirty="0">
                <a:effectLst/>
              </a:rPr>
              <a:t>ROA </a:t>
            </a:r>
            <a:r>
              <a:rPr lang="ru-RU" sz="1200" i="1" dirty="0">
                <a:effectLst/>
              </a:rPr>
              <a:t>– 5.0    746</a:t>
            </a:r>
            <a:r>
              <a:rPr lang="en-US" sz="1200" i="1" dirty="0">
                <a:effectLst/>
              </a:rPr>
              <a:t> </a:t>
            </a:r>
            <a:r>
              <a:rPr lang="ru-RU" sz="1200" i="1" dirty="0">
                <a:effectLst/>
              </a:rPr>
              <a:t>670,2 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Активы:  14 856 709,1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 </a:t>
            </a:r>
            <a:endParaRPr lang="ru-RU" i="1" dirty="0">
              <a:effectLst/>
            </a:endParaRPr>
          </a:p>
          <a:p>
            <a:r>
              <a:rPr lang="ru-RU" sz="1200" b="1" i="1" dirty="0">
                <a:effectLst/>
              </a:rPr>
              <a:t>Доходы по направлениям, тыс. тенге:</a:t>
            </a:r>
            <a:endParaRPr lang="ru-RU" i="1" dirty="0">
              <a:effectLst/>
            </a:endParaRPr>
          </a:p>
          <a:p>
            <a:r>
              <a:rPr lang="ru-RU" sz="1200" b="1" i="1" dirty="0">
                <a:effectLst/>
              </a:rPr>
              <a:t>Образование: 4 031 692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Платные: 1 544 813,9</a:t>
            </a:r>
            <a:endParaRPr lang="ru-RU" i="1" dirty="0">
              <a:effectLst/>
            </a:endParaRPr>
          </a:p>
          <a:p>
            <a:r>
              <a:rPr lang="ru-RU" sz="1200" i="1" dirty="0" err="1">
                <a:effectLst/>
              </a:rPr>
              <a:t>Гос.заказ</a:t>
            </a:r>
            <a:r>
              <a:rPr lang="ru-RU" sz="1200" i="1" dirty="0">
                <a:effectLst/>
              </a:rPr>
              <a:t>: 2 486 878</a:t>
            </a:r>
            <a:endParaRPr lang="ru-RU" i="1" dirty="0">
              <a:effectLst/>
            </a:endParaRPr>
          </a:p>
          <a:p>
            <a:r>
              <a:rPr lang="ru-RU" sz="1200" b="1" i="1" dirty="0">
                <a:effectLst/>
              </a:rPr>
              <a:t>Наука: 461 717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Платные: 192 372</a:t>
            </a:r>
            <a:endParaRPr lang="ru-RU" i="1" dirty="0">
              <a:effectLst/>
            </a:endParaRPr>
          </a:p>
          <a:p>
            <a:r>
              <a:rPr lang="ru-RU" sz="1200" i="1" dirty="0" err="1">
                <a:effectLst/>
              </a:rPr>
              <a:t>Гос.заказ</a:t>
            </a:r>
            <a:r>
              <a:rPr lang="ru-RU" sz="1200" i="1" dirty="0">
                <a:effectLst/>
              </a:rPr>
              <a:t>: 269 345</a:t>
            </a:r>
            <a:endParaRPr lang="ru-RU" i="1" dirty="0">
              <a:effectLst/>
            </a:endParaRPr>
          </a:p>
          <a:p>
            <a:r>
              <a:rPr lang="ru-RU" sz="1200" b="1" i="1" dirty="0">
                <a:effectLst/>
              </a:rPr>
              <a:t>Клиника: 172 031,4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Платные: 100 445,5</a:t>
            </a:r>
            <a:endParaRPr lang="ru-RU" i="1" dirty="0">
              <a:effectLst/>
            </a:endParaRPr>
          </a:p>
          <a:p>
            <a:r>
              <a:rPr lang="ru-RU" sz="1200" i="1" dirty="0" err="1">
                <a:effectLst/>
              </a:rPr>
              <a:t>Гос.заказ</a:t>
            </a:r>
            <a:r>
              <a:rPr lang="ru-RU" sz="1200" i="1" dirty="0">
                <a:effectLst/>
              </a:rPr>
              <a:t>: 71 586,1</a:t>
            </a:r>
            <a:endParaRPr lang="ru-RU" i="1" dirty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529CDF-ECC4-42C0-B7F6-B7E7FF267532}" type="slidenum">
              <a:rPr lang="kk-KZ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kk-K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786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На слайде видно, что у нас увеличивается прибыль с 435 миллионов в 2015 г до 806 миллионов в 2017 году.</a:t>
            </a:r>
            <a:endParaRPr lang="ru-RU" b="1" dirty="0"/>
          </a:p>
          <a:p>
            <a:r>
              <a:rPr lang="en-US" dirty="0"/>
              <a:t>ROA</a:t>
            </a:r>
            <a:r>
              <a:rPr lang="ru-RU" dirty="0"/>
              <a:t> выше индикатора: 6,91, 9,8, 5,8.</a:t>
            </a:r>
          </a:p>
          <a:p>
            <a:r>
              <a:rPr lang="ru-RU" dirty="0"/>
              <a:t>Активы существенно выросли в 2017 году за счет переоценки основных средств.</a:t>
            </a:r>
          </a:p>
          <a:p>
            <a:r>
              <a:rPr lang="ru-RU" dirty="0"/>
              <a:t>Доходы получаем из основных 3-х процессов.</a:t>
            </a:r>
          </a:p>
          <a:p>
            <a:r>
              <a:rPr lang="ru-RU" dirty="0"/>
              <a:t>На слайде видно увеличение доходов по всем направлениям – образование, наука, клиника – преимущественно за счет платных услуг.</a:t>
            </a:r>
          </a:p>
          <a:p>
            <a:endParaRPr lang="ru-RU" dirty="0"/>
          </a:p>
          <a:p>
            <a:r>
              <a:rPr lang="ru-RU" sz="1200" b="1" i="1" dirty="0">
                <a:effectLst/>
              </a:rPr>
              <a:t>Доходы 2018 г. (</a:t>
            </a:r>
            <a:r>
              <a:rPr lang="ru-RU" sz="1200" b="1" i="1" dirty="0" err="1">
                <a:effectLst/>
              </a:rPr>
              <a:t>тыс.тенге</a:t>
            </a:r>
            <a:r>
              <a:rPr lang="ru-RU" sz="1200" b="1" i="1" dirty="0">
                <a:effectLst/>
              </a:rPr>
              <a:t>):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План: 7 913 218,0 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Факт: 5 440 718,1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 </a:t>
            </a:r>
            <a:endParaRPr lang="ru-RU" i="1" dirty="0">
              <a:effectLst/>
            </a:endParaRPr>
          </a:p>
          <a:p>
            <a:r>
              <a:rPr lang="ru-RU" sz="1200" b="1" i="1" dirty="0">
                <a:effectLst/>
              </a:rPr>
              <a:t>Расходы 2018 г. (</a:t>
            </a:r>
            <a:r>
              <a:rPr lang="ru-RU" sz="1200" b="1" i="1" dirty="0" err="1">
                <a:effectLst/>
              </a:rPr>
              <a:t>тыс.тенге</a:t>
            </a:r>
            <a:r>
              <a:rPr lang="ru-RU" sz="1200" b="1" i="1" dirty="0">
                <a:effectLst/>
              </a:rPr>
              <a:t>)::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План: 6 801 451,6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Факт:4 694 047,9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 </a:t>
            </a:r>
            <a:endParaRPr lang="ru-RU" i="1" dirty="0">
              <a:effectLst/>
            </a:endParaRPr>
          </a:p>
          <a:p>
            <a:r>
              <a:rPr lang="ru-RU" sz="1200" b="1" i="1" dirty="0">
                <a:effectLst/>
              </a:rPr>
              <a:t>Прибыль 2018 г., тыс. тенге  </a:t>
            </a:r>
            <a:endParaRPr lang="ru-RU" i="1" dirty="0">
              <a:effectLst/>
            </a:endParaRPr>
          </a:p>
          <a:p>
            <a:r>
              <a:rPr lang="en-US" sz="1200" i="1" dirty="0">
                <a:effectLst/>
              </a:rPr>
              <a:t>ROA </a:t>
            </a:r>
            <a:r>
              <a:rPr lang="ru-RU" sz="1200" i="1" dirty="0">
                <a:effectLst/>
              </a:rPr>
              <a:t>– 5.0    746</a:t>
            </a:r>
            <a:r>
              <a:rPr lang="en-US" sz="1200" i="1" dirty="0">
                <a:effectLst/>
              </a:rPr>
              <a:t> </a:t>
            </a:r>
            <a:r>
              <a:rPr lang="ru-RU" sz="1200" i="1" dirty="0">
                <a:effectLst/>
              </a:rPr>
              <a:t>670,2 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Активы:  14 856 709,1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 </a:t>
            </a:r>
            <a:endParaRPr lang="ru-RU" i="1" dirty="0">
              <a:effectLst/>
            </a:endParaRPr>
          </a:p>
          <a:p>
            <a:r>
              <a:rPr lang="ru-RU" sz="1200" b="1" i="1" dirty="0">
                <a:effectLst/>
              </a:rPr>
              <a:t>Доходы по направлениям, тыс. тенге:</a:t>
            </a:r>
            <a:endParaRPr lang="ru-RU" i="1" dirty="0">
              <a:effectLst/>
            </a:endParaRPr>
          </a:p>
          <a:p>
            <a:r>
              <a:rPr lang="ru-RU" sz="1200" b="1" i="1" dirty="0">
                <a:effectLst/>
              </a:rPr>
              <a:t>Образование: 4 031 692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Платные: 1 544 813,9</a:t>
            </a:r>
            <a:endParaRPr lang="ru-RU" i="1" dirty="0">
              <a:effectLst/>
            </a:endParaRPr>
          </a:p>
          <a:p>
            <a:r>
              <a:rPr lang="ru-RU" sz="1200" i="1" dirty="0" err="1">
                <a:effectLst/>
              </a:rPr>
              <a:t>Гос.заказ</a:t>
            </a:r>
            <a:r>
              <a:rPr lang="ru-RU" sz="1200" i="1" dirty="0">
                <a:effectLst/>
              </a:rPr>
              <a:t>: 2 486 878</a:t>
            </a:r>
            <a:endParaRPr lang="ru-RU" i="1" dirty="0">
              <a:effectLst/>
            </a:endParaRPr>
          </a:p>
          <a:p>
            <a:r>
              <a:rPr lang="ru-RU" sz="1200" b="1" i="1" dirty="0">
                <a:effectLst/>
              </a:rPr>
              <a:t>Наука: 461 717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Платные: 192 372</a:t>
            </a:r>
            <a:endParaRPr lang="ru-RU" i="1" dirty="0">
              <a:effectLst/>
            </a:endParaRPr>
          </a:p>
          <a:p>
            <a:r>
              <a:rPr lang="ru-RU" sz="1200" i="1" dirty="0" err="1">
                <a:effectLst/>
              </a:rPr>
              <a:t>Гос.заказ</a:t>
            </a:r>
            <a:r>
              <a:rPr lang="ru-RU" sz="1200" i="1" dirty="0">
                <a:effectLst/>
              </a:rPr>
              <a:t>: 269 345</a:t>
            </a:r>
            <a:endParaRPr lang="ru-RU" i="1" dirty="0">
              <a:effectLst/>
            </a:endParaRPr>
          </a:p>
          <a:p>
            <a:r>
              <a:rPr lang="ru-RU" sz="1200" b="1" i="1" dirty="0">
                <a:effectLst/>
              </a:rPr>
              <a:t>Клиника: 172 031,4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Платные: 100 445,5</a:t>
            </a:r>
            <a:endParaRPr lang="ru-RU" i="1" dirty="0">
              <a:effectLst/>
            </a:endParaRPr>
          </a:p>
          <a:p>
            <a:r>
              <a:rPr lang="ru-RU" sz="1200" i="1" dirty="0" err="1">
                <a:effectLst/>
              </a:rPr>
              <a:t>Гос.заказ</a:t>
            </a:r>
            <a:r>
              <a:rPr lang="ru-RU" sz="1200" i="1" dirty="0">
                <a:effectLst/>
              </a:rPr>
              <a:t>: 71 586,1</a:t>
            </a:r>
            <a:endParaRPr lang="ru-RU" i="1" dirty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529CDF-ECC4-42C0-B7F6-B7E7FF267532}" type="slidenum">
              <a:rPr lang="kk-KZ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kk-K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794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На слайде видно, что у нас увеличивается прибыль с 435 миллионов в 2015 г до 806 миллионов в 2017 году.</a:t>
            </a:r>
            <a:endParaRPr lang="ru-RU" b="1" dirty="0"/>
          </a:p>
          <a:p>
            <a:r>
              <a:rPr lang="en-US" dirty="0"/>
              <a:t>ROA</a:t>
            </a:r>
            <a:r>
              <a:rPr lang="ru-RU" dirty="0"/>
              <a:t> выше индикатора: 6,91, 9,8, 5,8.</a:t>
            </a:r>
          </a:p>
          <a:p>
            <a:r>
              <a:rPr lang="ru-RU" dirty="0"/>
              <a:t>Активы существенно выросли в 2017 году за счет переоценки основных средств.</a:t>
            </a:r>
          </a:p>
          <a:p>
            <a:r>
              <a:rPr lang="ru-RU" dirty="0"/>
              <a:t>Доходы получаем из основных 3-х процессов.</a:t>
            </a:r>
          </a:p>
          <a:p>
            <a:r>
              <a:rPr lang="ru-RU" dirty="0"/>
              <a:t>На слайде видно увеличение доходов по всем направлениям – образование, наука, клиника – преимущественно за счет платных услуг.</a:t>
            </a:r>
          </a:p>
          <a:p>
            <a:endParaRPr lang="ru-RU" dirty="0"/>
          </a:p>
          <a:p>
            <a:r>
              <a:rPr lang="ru-RU" sz="1200" b="1" i="1" dirty="0">
                <a:effectLst/>
              </a:rPr>
              <a:t>Доходы 2018 г. (</a:t>
            </a:r>
            <a:r>
              <a:rPr lang="ru-RU" sz="1200" b="1" i="1" dirty="0" err="1">
                <a:effectLst/>
              </a:rPr>
              <a:t>тыс.тенге</a:t>
            </a:r>
            <a:r>
              <a:rPr lang="ru-RU" sz="1200" b="1" i="1" dirty="0">
                <a:effectLst/>
              </a:rPr>
              <a:t>):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План: 7 913 218,0 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Факт: 5 440 718,1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 </a:t>
            </a:r>
            <a:endParaRPr lang="ru-RU" i="1" dirty="0">
              <a:effectLst/>
            </a:endParaRPr>
          </a:p>
          <a:p>
            <a:r>
              <a:rPr lang="ru-RU" sz="1200" b="1" i="1" dirty="0">
                <a:effectLst/>
              </a:rPr>
              <a:t>Расходы 2018 г. (</a:t>
            </a:r>
            <a:r>
              <a:rPr lang="ru-RU" sz="1200" b="1" i="1" dirty="0" err="1">
                <a:effectLst/>
              </a:rPr>
              <a:t>тыс.тенге</a:t>
            </a:r>
            <a:r>
              <a:rPr lang="ru-RU" sz="1200" b="1" i="1" dirty="0">
                <a:effectLst/>
              </a:rPr>
              <a:t>)::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План: 6 801 451,6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Факт:4 694 047,9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 </a:t>
            </a:r>
            <a:endParaRPr lang="ru-RU" i="1" dirty="0">
              <a:effectLst/>
            </a:endParaRPr>
          </a:p>
          <a:p>
            <a:r>
              <a:rPr lang="ru-RU" sz="1200" b="1" i="1" dirty="0">
                <a:effectLst/>
              </a:rPr>
              <a:t>Прибыль 2018 г., тыс. тенге  </a:t>
            </a:r>
            <a:endParaRPr lang="ru-RU" i="1" dirty="0">
              <a:effectLst/>
            </a:endParaRPr>
          </a:p>
          <a:p>
            <a:r>
              <a:rPr lang="en-US" sz="1200" i="1" dirty="0">
                <a:effectLst/>
              </a:rPr>
              <a:t>ROA </a:t>
            </a:r>
            <a:r>
              <a:rPr lang="ru-RU" sz="1200" i="1" dirty="0">
                <a:effectLst/>
              </a:rPr>
              <a:t>– 5.0    746</a:t>
            </a:r>
            <a:r>
              <a:rPr lang="en-US" sz="1200" i="1" dirty="0">
                <a:effectLst/>
              </a:rPr>
              <a:t> </a:t>
            </a:r>
            <a:r>
              <a:rPr lang="ru-RU" sz="1200" i="1" dirty="0">
                <a:effectLst/>
              </a:rPr>
              <a:t>670,2 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Активы:  14 856 709,1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 </a:t>
            </a:r>
            <a:endParaRPr lang="ru-RU" i="1" dirty="0">
              <a:effectLst/>
            </a:endParaRPr>
          </a:p>
          <a:p>
            <a:r>
              <a:rPr lang="ru-RU" sz="1200" b="1" i="1" dirty="0">
                <a:effectLst/>
              </a:rPr>
              <a:t>Доходы по направлениям, тыс. тенге:</a:t>
            </a:r>
            <a:endParaRPr lang="ru-RU" i="1" dirty="0">
              <a:effectLst/>
            </a:endParaRPr>
          </a:p>
          <a:p>
            <a:r>
              <a:rPr lang="ru-RU" sz="1200" b="1" i="1" dirty="0">
                <a:effectLst/>
              </a:rPr>
              <a:t>Образование: 4 031 692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Платные: 1 544 813,9</a:t>
            </a:r>
            <a:endParaRPr lang="ru-RU" i="1" dirty="0">
              <a:effectLst/>
            </a:endParaRPr>
          </a:p>
          <a:p>
            <a:r>
              <a:rPr lang="ru-RU" sz="1200" i="1" dirty="0" err="1">
                <a:effectLst/>
              </a:rPr>
              <a:t>Гос.заказ</a:t>
            </a:r>
            <a:r>
              <a:rPr lang="ru-RU" sz="1200" i="1" dirty="0">
                <a:effectLst/>
              </a:rPr>
              <a:t>: 2 486 878</a:t>
            </a:r>
            <a:endParaRPr lang="ru-RU" i="1" dirty="0">
              <a:effectLst/>
            </a:endParaRPr>
          </a:p>
          <a:p>
            <a:r>
              <a:rPr lang="ru-RU" sz="1200" b="1" i="1" dirty="0">
                <a:effectLst/>
              </a:rPr>
              <a:t>Наука: 461 717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Платные: 192 372</a:t>
            </a:r>
            <a:endParaRPr lang="ru-RU" i="1" dirty="0">
              <a:effectLst/>
            </a:endParaRPr>
          </a:p>
          <a:p>
            <a:r>
              <a:rPr lang="ru-RU" sz="1200" i="1" dirty="0" err="1">
                <a:effectLst/>
              </a:rPr>
              <a:t>Гос.заказ</a:t>
            </a:r>
            <a:r>
              <a:rPr lang="ru-RU" sz="1200" i="1" dirty="0">
                <a:effectLst/>
              </a:rPr>
              <a:t>: 269 345</a:t>
            </a:r>
            <a:endParaRPr lang="ru-RU" i="1" dirty="0">
              <a:effectLst/>
            </a:endParaRPr>
          </a:p>
          <a:p>
            <a:r>
              <a:rPr lang="ru-RU" sz="1200" b="1" i="1" dirty="0">
                <a:effectLst/>
              </a:rPr>
              <a:t>Клиника: 172 031,4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Платные: 100 445,5</a:t>
            </a:r>
            <a:endParaRPr lang="ru-RU" i="1" dirty="0">
              <a:effectLst/>
            </a:endParaRPr>
          </a:p>
          <a:p>
            <a:r>
              <a:rPr lang="ru-RU" sz="1200" i="1" dirty="0" err="1">
                <a:effectLst/>
              </a:rPr>
              <a:t>Гос.заказ</a:t>
            </a:r>
            <a:r>
              <a:rPr lang="ru-RU" sz="1200" i="1" dirty="0">
                <a:effectLst/>
              </a:rPr>
              <a:t>: 71 586,1</a:t>
            </a:r>
            <a:endParaRPr lang="ru-RU" i="1" dirty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529CDF-ECC4-42C0-B7F6-B7E7FF267532}" type="slidenum">
              <a:rPr lang="kk-KZ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kk-K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9029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На слайде видно, что у нас увеличивается прибыль с 435 миллионов в 2015 г до 806 миллионов в 2017 году.</a:t>
            </a:r>
            <a:endParaRPr lang="ru-RU" b="1" dirty="0"/>
          </a:p>
          <a:p>
            <a:r>
              <a:rPr lang="en-US" dirty="0"/>
              <a:t>ROA</a:t>
            </a:r>
            <a:r>
              <a:rPr lang="ru-RU" dirty="0"/>
              <a:t> выше индикатора: 6,91, 9,8, 5,8.</a:t>
            </a:r>
          </a:p>
          <a:p>
            <a:r>
              <a:rPr lang="ru-RU" dirty="0"/>
              <a:t>Активы существенно выросли в 2017 году за счет переоценки основных средств.</a:t>
            </a:r>
          </a:p>
          <a:p>
            <a:r>
              <a:rPr lang="ru-RU" dirty="0"/>
              <a:t>Доходы получаем из основных 3-х процессов.</a:t>
            </a:r>
          </a:p>
          <a:p>
            <a:r>
              <a:rPr lang="ru-RU" dirty="0"/>
              <a:t>На слайде видно увеличение доходов по всем направлениям – образование, наука, клиника – преимущественно за счет платных услуг.</a:t>
            </a:r>
          </a:p>
          <a:p>
            <a:endParaRPr lang="ru-RU" dirty="0"/>
          </a:p>
          <a:p>
            <a:r>
              <a:rPr lang="ru-RU" sz="1200" b="1" i="1" dirty="0">
                <a:effectLst/>
              </a:rPr>
              <a:t>Доходы 2018 г. (</a:t>
            </a:r>
            <a:r>
              <a:rPr lang="ru-RU" sz="1200" b="1" i="1" dirty="0" err="1">
                <a:effectLst/>
              </a:rPr>
              <a:t>тыс.тенге</a:t>
            </a:r>
            <a:r>
              <a:rPr lang="ru-RU" sz="1200" b="1" i="1" dirty="0">
                <a:effectLst/>
              </a:rPr>
              <a:t>):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План: 7 913 218,0 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Факт: 5 440 718,1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 </a:t>
            </a:r>
            <a:endParaRPr lang="ru-RU" i="1" dirty="0">
              <a:effectLst/>
            </a:endParaRPr>
          </a:p>
          <a:p>
            <a:r>
              <a:rPr lang="ru-RU" sz="1200" b="1" i="1" dirty="0">
                <a:effectLst/>
              </a:rPr>
              <a:t>Расходы 2018 г. (</a:t>
            </a:r>
            <a:r>
              <a:rPr lang="ru-RU" sz="1200" b="1" i="1" dirty="0" err="1">
                <a:effectLst/>
              </a:rPr>
              <a:t>тыс.тенге</a:t>
            </a:r>
            <a:r>
              <a:rPr lang="ru-RU" sz="1200" b="1" i="1" dirty="0">
                <a:effectLst/>
              </a:rPr>
              <a:t>)::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План: 6 801 451,6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Факт:4 694 047,9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 </a:t>
            </a:r>
            <a:endParaRPr lang="ru-RU" i="1" dirty="0">
              <a:effectLst/>
            </a:endParaRPr>
          </a:p>
          <a:p>
            <a:r>
              <a:rPr lang="ru-RU" sz="1200" b="1" i="1" dirty="0">
                <a:effectLst/>
              </a:rPr>
              <a:t>Прибыль 2018 г., тыс. тенге  </a:t>
            </a:r>
            <a:endParaRPr lang="ru-RU" i="1" dirty="0">
              <a:effectLst/>
            </a:endParaRPr>
          </a:p>
          <a:p>
            <a:r>
              <a:rPr lang="en-US" sz="1200" i="1" dirty="0">
                <a:effectLst/>
              </a:rPr>
              <a:t>ROA </a:t>
            </a:r>
            <a:r>
              <a:rPr lang="ru-RU" sz="1200" i="1" dirty="0">
                <a:effectLst/>
              </a:rPr>
              <a:t>– 5.0    746</a:t>
            </a:r>
            <a:r>
              <a:rPr lang="en-US" sz="1200" i="1" dirty="0">
                <a:effectLst/>
              </a:rPr>
              <a:t> </a:t>
            </a:r>
            <a:r>
              <a:rPr lang="ru-RU" sz="1200" i="1" dirty="0">
                <a:effectLst/>
              </a:rPr>
              <a:t>670,2 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Активы:  14 856 709,1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 </a:t>
            </a:r>
            <a:endParaRPr lang="ru-RU" i="1" dirty="0">
              <a:effectLst/>
            </a:endParaRPr>
          </a:p>
          <a:p>
            <a:r>
              <a:rPr lang="ru-RU" sz="1200" b="1" i="1" dirty="0">
                <a:effectLst/>
              </a:rPr>
              <a:t>Доходы по направлениям, тыс. тенге:</a:t>
            </a:r>
            <a:endParaRPr lang="ru-RU" i="1" dirty="0">
              <a:effectLst/>
            </a:endParaRPr>
          </a:p>
          <a:p>
            <a:r>
              <a:rPr lang="ru-RU" sz="1200" b="1" i="1" dirty="0">
                <a:effectLst/>
              </a:rPr>
              <a:t>Образование: 4 031 692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Платные: 1 544 813,9</a:t>
            </a:r>
            <a:endParaRPr lang="ru-RU" i="1" dirty="0">
              <a:effectLst/>
            </a:endParaRPr>
          </a:p>
          <a:p>
            <a:r>
              <a:rPr lang="ru-RU" sz="1200" i="1" dirty="0" err="1">
                <a:effectLst/>
              </a:rPr>
              <a:t>Гос.заказ</a:t>
            </a:r>
            <a:r>
              <a:rPr lang="ru-RU" sz="1200" i="1" dirty="0">
                <a:effectLst/>
              </a:rPr>
              <a:t>: 2 486 878</a:t>
            </a:r>
            <a:endParaRPr lang="ru-RU" i="1" dirty="0">
              <a:effectLst/>
            </a:endParaRPr>
          </a:p>
          <a:p>
            <a:r>
              <a:rPr lang="ru-RU" sz="1200" b="1" i="1" dirty="0">
                <a:effectLst/>
              </a:rPr>
              <a:t>Наука: 461 717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Платные: 192 372</a:t>
            </a:r>
            <a:endParaRPr lang="ru-RU" i="1" dirty="0">
              <a:effectLst/>
            </a:endParaRPr>
          </a:p>
          <a:p>
            <a:r>
              <a:rPr lang="ru-RU" sz="1200" i="1" dirty="0" err="1">
                <a:effectLst/>
              </a:rPr>
              <a:t>Гос.заказ</a:t>
            </a:r>
            <a:r>
              <a:rPr lang="ru-RU" sz="1200" i="1" dirty="0">
                <a:effectLst/>
              </a:rPr>
              <a:t>: 269 345</a:t>
            </a:r>
            <a:endParaRPr lang="ru-RU" i="1" dirty="0">
              <a:effectLst/>
            </a:endParaRPr>
          </a:p>
          <a:p>
            <a:r>
              <a:rPr lang="ru-RU" sz="1200" b="1" i="1" dirty="0">
                <a:effectLst/>
              </a:rPr>
              <a:t>Клиника: 172 031,4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Платные: 100 445,5</a:t>
            </a:r>
            <a:endParaRPr lang="ru-RU" i="1" dirty="0">
              <a:effectLst/>
            </a:endParaRPr>
          </a:p>
          <a:p>
            <a:r>
              <a:rPr lang="ru-RU" sz="1200" i="1" dirty="0" err="1">
                <a:effectLst/>
              </a:rPr>
              <a:t>Гос.заказ</a:t>
            </a:r>
            <a:r>
              <a:rPr lang="ru-RU" sz="1200" i="1" dirty="0">
                <a:effectLst/>
              </a:rPr>
              <a:t>: 71 586,1</a:t>
            </a:r>
            <a:endParaRPr lang="ru-RU" i="1" dirty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529CDF-ECC4-42C0-B7F6-B7E7FF267532}" type="slidenum">
              <a:rPr lang="kk-KZ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kk-K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506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На слайде видно, что у нас увеличивается прибыль с 435 миллионов в 2015 г до 806 миллионов в 2017 году.</a:t>
            </a:r>
            <a:endParaRPr lang="ru-RU" b="1" dirty="0"/>
          </a:p>
          <a:p>
            <a:r>
              <a:rPr lang="en-US" dirty="0"/>
              <a:t>ROA</a:t>
            </a:r>
            <a:r>
              <a:rPr lang="ru-RU" dirty="0"/>
              <a:t> выше индикатора: 6,91, 9,8, 5,8.</a:t>
            </a:r>
          </a:p>
          <a:p>
            <a:r>
              <a:rPr lang="ru-RU" dirty="0"/>
              <a:t>Активы существенно выросли в 2017 году за счет переоценки основных средств.</a:t>
            </a:r>
          </a:p>
          <a:p>
            <a:r>
              <a:rPr lang="ru-RU" dirty="0"/>
              <a:t>Доходы получаем из основных 3-х процессов.</a:t>
            </a:r>
          </a:p>
          <a:p>
            <a:r>
              <a:rPr lang="ru-RU" dirty="0"/>
              <a:t>На слайде видно увеличение доходов по всем направлениям – образование, наука, клиника – преимущественно за счет платных услуг.</a:t>
            </a:r>
          </a:p>
          <a:p>
            <a:endParaRPr lang="ru-RU" dirty="0"/>
          </a:p>
          <a:p>
            <a:r>
              <a:rPr lang="ru-RU" sz="1200" b="1" i="1" dirty="0">
                <a:effectLst/>
              </a:rPr>
              <a:t>Доходы 2018 г. (</a:t>
            </a:r>
            <a:r>
              <a:rPr lang="ru-RU" sz="1200" b="1" i="1" dirty="0" err="1">
                <a:effectLst/>
              </a:rPr>
              <a:t>тыс.тенге</a:t>
            </a:r>
            <a:r>
              <a:rPr lang="ru-RU" sz="1200" b="1" i="1" dirty="0">
                <a:effectLst/>
              </a:rPr>
              <a:t>):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План: 7 913 218,0 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Факт: 5 440 718,1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 </a:t>
            </a:r>
            <a:endParaRPr lang="ru-RU" i="1" dirty="0">
              <a:effectLst/>
            </a:endParaRPr>
          </a:p>
          <a:p>
            <a:r>
              <a:rPr lang="ru-RU" sz="1200" b="1" i="1" dirty="0">
                <a:effectLst/>
              </a:rPr>
              <a:t>Расходы 2018 г. (</a:t>
            </a:r>
            <a:r>
              <a:rPr lang="ru-RU" sz="1200" b="1" i="1" dirty="0" err="1">
                <a:effectLst/>
              </a:rPr>
              <a:t>тыс.тенге</a:t>
            </a:r>
            <a:r>
              <a:rPr lang="ru-RU" sz="1200" b="1" i="1" dirty="0">
                <a:effectLst/>
              </a:rPr>
              <a:t>)::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План: 6 801 451,6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Факт:4 694 047,9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 </a:t>
            </a:r>
            <a:endParaRPr lang="ru-RU" i="1" dirty="0">
              <a:effectLst/>
            </a:endParaRPr>
          </a:p>
          <a:p>
            <a:r>
              <a:rPr lang="ru-RU" sz="1200" b="1" i="1" dirty="0">
                <a:effectLst/>
              </a:rPr>
              <a:t>Прибыль 2018 г., тыс. тенге  </a:t>
            </a:r>
            <a:endParaRPr lang="ru-RU" i="1" dirty="0">
              <a:effectLst/>
            </a:endParaRPr>
          </a:p>
          <a:p>
            <a:r>
              <a:rPr lang="en-US" sz="1200" i="1" dirty="0">
                <a:effectLst/>
              </a:rPr>
              <a:t>ROA </a:t>
            </a:r>
            <a:r>
              <a:rPr lang="ru-RU" sz="1200" i="1" dirty="0">
                <a:effectLst/>
              </a:rPr>
              <a:t>– 5.0    746</a:t>
            </a:r>
            <a:r>
              <a:rPr lang="en-US" sz="1200" i="1" dirty="0">
                <a:effectLst/>
              </a:rPr>
              <a:t> </a:t>
            </a:r>
            <a:r>
              <a:rPr lang="ru-RU" sz="1200" i="1" dirty="0">
                <a:effectLst/>
              </a:rPr>
              <a:t>670,2 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Активы:  14 856 709,1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 </a:t>
            </a:r>
            <a:endParaRPr lang="ru-RU" i="1" dirty="0">
              <a:effectLst/>
            </a:endParaRPr>
          </a:p>
          <a:p>
            <a:r>
              <a:rPr lang="ru-RU" sz="1200" b="1" i="1" dirty="0">
                <a:effectLst/>
              </a:rPr>
              <a:t>Доходы по направлениям, тыс. тенге:</a:t>
            </a:r>
            <a:endParaRPr lang="ru-RU" i="1" dirty="0">
              <a:effectLst/>
            </a:endParaRPr>
          </a:p>
          <a:p>
            <a:r>
              <a:rPr lang="ru-RU" sz="1200" b="1" i="1" dirty="0">
                <a:effectLst/>
              </a:rPr>
              <a:t>Образование: 4 031 692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Платные: 1 544 813,9</a:t>
            </a:r>
            <a:endParaRPr lang="ru-RU" i="1" dirty="0">
              <a:effectLst/>
            </a:endParaRPr>
          </a:p>
          <a:p>
            <a:r>
              <a:rPr lang="ru-RU" sz="1200" i="1" dirty="0" err="1">
                <a:effectLst/>
              </a:rPr>
              <a:t>Гос.заказ</a:t>
            </a:r>
            <a:r>
              <a:rPr lang="ru-RU" sz="1200" i="1" dirty="0">
                <a:effectLst/>
              </a:rPr>
              <a:t>: 2 486 878</a:t>
            </a:r>
            <a:endParaRPr lang="ru-RU" i="1" dirty="0">
              <a:effectLst/>
            </a:endParaRPr>
          </a:p>
          <a:p>
            <a:r>
              <a:rPr lang="ru-RU" sz="1200" b="1" i="1" dirty="0">
                <a:effectLst/>
              </a:rPr>
              <a:t>Наука: 461 717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Платные: 192 372</a:t>
            </a:r>
            <a:endParaRPr lang="ru-RU" i="1" dirty="0">
              <a:effectLst/>
            </a:endParaRPr>
          </a:p>
          <a:p>
            <a:r>
              <a:rPr lang="ru-RU" sz="1200" i="1" dirty="0" err="1">
                <a:effectLst/>
              </a:rPr>
              <a:t>Гос.заказ</a:t>
            </a:r>
            <a:r>
              <a:rPr lang="ru-RU" sz="1200" i="1" dirty="0">
                <a:effectLst/>
              </a:rPr>
              <a:t>: 269 345</a:t>
            </a:r>
            <a:endParaRPr lang="ru-RU" i="1" dirty="0">
              <a:effectLst/>
            </a:endParaRPr>
          </a:p>
          <a:p>
            <a:r>
              <a:rPr lang="ru-RU" sz="1200" b="1" i="1" dirty="0">
                <a:effectLst/>
              </a:rPr>
              <a:t>Клиника: 172 031,4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Платные: 100 445,5</a:t>
            </a:r>
            <a:endParaRPr lang="ru-RU" i="1" dirty="0">
              <a:effectLst/>
            </a:endParaRPr>
          </a:p>
          <a:p>
            <a:r>
              <a:rPr lang="ru-RU" sz="1200" i="1" dirty="0" err="1">
                <a:effectLst/>
              </a:rPr>
              <a:t>Гос.заказ</a:t>
            </a:r>
            <a:r>
              <a:rPr lang="ru-RU" sz="1200" i="1" dirty="0">
                <a:effectLst/>
              </a:rPr>
              <a:t>: 71 586,1</a:t>
            </a:r>
            <a:endParaRPr lang="ru-RU" i="1" dirty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529CDF-ECC4-42C0-B7F6-B7E7FF267532}" type="slidenum">
              <a:rPr lang="kk-KZ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kk-K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901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На слайде видно, что у нас увеличивается прибыль с 435 миллионов в 2015 г до 806 миллионов в 2017 году.</a:t>
            </a:r>
            <a:endParaRPr lang="ru-RU" b="1" dirty="0"/>
          </a:p>
          <a:p>
            <a:r>
              <a:rPr lang="en-US" dirty="0"/>
              <a:t>ROA</a:t>
            </a:r>
            <a:r>
              <a:rPr lang="ru-RU" dirty="0"/>
              <a:t> выше индикатора: 6,91, 9,8, 5,8.</a:t>
            </a:r>
          </a:p>
          <a:p>
            <a:r>
              <a:rPr lang="ru-RU" dirty="0"/>
              <a:t>Активы существенно выросли в 2017 году за счет переоценки основных средств.</a:t>
            </a:r>
          </a:p>
          <a:p>
            <a:r>
              <a:rPr lang="ru-RU" dirty="0"/>
              <a:t>Доходы получаем из основных 3-х процессов.</a:t>
            </a:r>
          </a:p>
          <a:p>
            <a:r>
              <a:rPr lang="ru-RU" dirty="0"/>
              <a:t>На слайде видно увеличение доходов по всем направлениям – образование, наука, клиника – преимущественно за счет платных услуг.</a:t>
            </a:r>
          </a:p>
          <a:p>
            <a:endParaRPr lang="ru-RU" dirty="0"/>
          </a:p>
          <a:p>
            <a:r>
              <a:rPr lang="ru-RU" sz="1200" b="1" i="1" dirty="0">
                <a:effectLst/>
              </a:rPr>
              <a:t>Доходы 2018 г. (</a:t>
            </a:r>
            <a:r>
              <a:rPr lang="ru-RU" sz="1200" b="1" i="1" dirty="0" err="1">
                <a:effectLst/>
              </a:rPr>
              <a:t>тыс.тенге</a:t>
            </a:r>
            <a:r>
              <a:rPr lang="ru-RU" sz="1200" b="1" i="1" dirty="0">
                <a:effectLst/>
              </a:rPr>
              <a:t>):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План: 7 913 218,0 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Факт: 5 440 718,1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 </a:t>
            </a:r>
            <a:endParaRPr lang="ru-RU" i="1" dirty="0">
              <a:effectLst/>
            </a:endParaRPr>
          </a:p>
          <a:p>
            <a:r>
              <a:rPr lang="ru-RU" sz="1200" b="1" i="1" dirty="0">
                <a:effectLst/>
              </a:rPr>
              <a:t>Расходы 2018 г. (</a:t>
            </a:r>
            <a:r>
              <a:rPr lang="ru-RU" sz="1200" b="1" i="1" dirty="0" err="1">
                <a:effectLst/>
              </a:rPr>
              <a:t>тыс.тенге</a:t>
            </a:r>
            <a:r>
              <a:rPr lang="ru-RU" sz="1200" b="1" i="1" dirty="0">
                <a:effectLst/>
              </a:rPr>
              <a:t>)::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План: 6 801 451,6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Факт:4 694 047,9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 </a:t>
            </a:r>
            <a:endParaRPr lang="ru-RU" i="1" dirty="0">
              <a:effectLst/>
            </a:endParaRPr>
          </a:p>
          <a:p>
            <a:r>
              <a:rPr lang="ru-RU" sz="1200" b="1" i="1" dirty="0">
                <a:effectLst/>
              </a:rPr>
              <a:t>Прибыль 2018 г., тыс. тенге  </a:t>
            </a:r>
            <a:endParaRPr lang="ru-RU" i="1" dirty="0">
              <a:effectLst/>
            </a:endParaRPr>
          </a:p>
          <a:p>
            <a:r>
              <a:rPr lang="en-US" sz="1200" i="1" dirty="0">
                <a:effectLst/>
              </a:rPr>
              <a:t>ROA </a:t>
            </a:r>
            <a:r>
              <a:rPr lang="ru-RU" sz="1200" i="1" dirty="0">
                <a:effectLst/>
              </a:rPr>
              <a:t>– 5.0    746</a:t>
            </a:r>
            <a:r>
              <a:rPr lang="en-US" sz="1200" i="1" dirty="0">
                <a:effectLst/>
              </a:rPr>
              <a:t> </a:t>
            </a:r>
            <a:r>
              <a:rPr lang="ru-RU" sz="1200" i="1" dirty="0">
                <a:effectLst/>
              </a:rPr>
              <a:t>670,2 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Активы:  14 856 709,1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 </a:t>
            </a:r>
            <a:endParaRPr lang="ru-RU" i="1" dirty="0">
              <a:effectLst/>
            </a:endParaRPr>
          </a:p>
          <a:p>
            <a:r>
              <a:rPr lang="ru-RU" sz="1200" b="1" i="1" dirty="0">
                <a:effectLst/>
              </a:rPr>
              <a:t>Доходы по направлениям, тыс. тенге:</a:t>
            </a:r>
            <a:endParaRPr lang="ru-RU" i="1" dirty="0">
              <a:effectLst/>
            </a:endParaRPr>
          </a:p>
          <a:p>
            <a:r>
              <a:rPr lang="ru-RU" sz="1200" b="1" i="1" dirty="0">
                <a:effectLst/>
              </a:rPr>
              <a:t>Образование: 4 031 692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Платные: 1 544 813,9</a:t>
            </a:r>
            <a:endParaRPr lang="ru-RU" i="1" dirty="0">
              <a:effectLst/>
            </a:endParaRPr>
          </a:p>
          <a:p>
            <a:r>
              <a:rPr lang="ru-RU" sz="1200" i="1" dirty="0" err="1">
                <a:effectLst/>
              </a:rPr>
              <a:t>Гос.заказ</a:t>
            </a:r>
            <a:r>
              <a:rPr lang="ru-RU" sz="1200" i="1" dirty="0">
                <a:effectLst/>
              </a:rPr>
              <a:t>: 2 486 878</a:t>
            </a:r>
            <a:endParaRPr lang="ru-RU" i="1" dirty="0">
              <a:effectLst/>
            </a:endParaRPr>
          </a:p>
          <a:p>
            <a:r>
              <a:rPr lang="ru-RU" sz="1200" b="1" i="1" dirty="0">
                <a:effectLst/>
              </a:rPr>
              <a:t>Наука: 461 717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Платные: 192 372</a:t>
            </a:r>
            <a:endParaRPr lang="ru-RU" i="1" dirty="0">
              <a:effectLst/>
            </a:endParaRPr>
          </a:p>
          <a:p>
            <a:r>
              <a:rPr lang="ru-RU" sz="1200" i="1" dirty="0" err="1">
                <a:effectLst/>
              </a:rPr>
              <a:t>Гос.заказ</a:t>
            </a:r>
            <a:r>
              <a:rPr lang="ru-RU" sz="1200" i="1" dirty="0">
                <a:effectLst/>
              </a:rPr>
              <a:t>: 269 345</a:t>
            </a:r>
            <a:endParaRPr lang="ru-RU" i="1" dirty="0">
              <a:effectLst/>
            </a:endParaRPr>
          </a:p>
          <a:p>
            <a:r>
              <a:rPr lang="ru-RU" sz="1200" b="1" i="1" dirty="0">
                <a:effectLst/>
              </a:rPr>
              <a:t>Клиника: 172 031,4</a:t>
            </a:r>
            <a:endParaRPr lang="ru-RU" i="1" dirty="0">
              <a:effectLst/>
            </a:endParaRPr>
          </a:p>
          <a:p>
            <a:r>
              <a:rPr lang="ru-RU" sz="1200" i="1" dirty="0">
                <a:effectLst/>
              </a:rPr>
              <a:t>Платные: 100 445,5</a:t>
            </a:r>
            <a:endParaRPr lang="ru-RU" i="1" dirty="0">
              <a:effectLst/>
            </a:endParaRPr>
          </a:p>
          <a:p>
            <a:r>
              <a:rPr lang="ru-RU" sz="1200" i="1" dirty="0" err="1">
                <a:effectLst/>
              </a:rPr>
              <a:t>Гос.заказ</a:t>
            </a:r>
            <a:r>
              <a:rPr lang="ru-RU" sz="1200" i="1" dirty="0">
                <a:effectLst/>
              </a:rPr>
              <a:t>: 71 586,1</a:t>
            </a:r>
            <a:endParaRPr lang="ru-RU" i="1" dirty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529CDF-ECC4-42C0-B7F6-B7E7FF267532}" type="slidenum">
              <a:rPr lang="kk-KZ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kk-K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857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42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03B3B-3C0C-40AB-9EEA-78862D3C324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Отдел стратегического развития и международного сотрудничества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11612-C45E-4CE4-9814-8EDD488847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885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12A43-7512-4FDB-A0A3-CB7FE6DCBC1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Отдел стратегического развития и международного сотрудничества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973A7-82D5-4443-8743-93161D2C552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36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650EA-5394-4C78-9FB9-44473B65DDB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Отдел стратегического развития и международного сотрудничества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F9A72-1E89-40FF-8783-71A131428A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768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0FD7-53FB-4E35-964C-3CBE83A1C8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5B19-4F87-4520-898A-084ACB99BF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854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0FD7-53FB-4E35-964C-3CBE83A1C8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5B19-4F87-4520-898A-084ACB99BF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64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0FD7-53FB-4E35-964C-3CBE83A1C8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5B19-4F87-4520-898A-084ACB99BF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42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0FD7-53FB-4E35-964C-3CBE83A1C8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5B19-4F87-4520-898A-084ACB99BF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40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0FD7-53FB-4E35-964C-3CBE83A1C8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5B19-4F87-4520-898A-084ACB99BF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41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0FD7-53FB-4E35-964C-3CBE83A1C8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5B19-4F87-4520-898A-084ACB99BF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0577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0FD7-53FB-4E35-964C-3CBE83A1C8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5B19-4F87-4520-898A-084ACB99BF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301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0FD7-53FB-4E35-964C-3CBE83A1C8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5B19-4F87-4520-898A-084ACB99BF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47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A1B8B-5874-4E11-95A5-1B9FB88BDC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Отдел стратегического развития и международного сотрудничества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ABE45-D126-4504-A7D8-9312B96831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618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0FD7-53FB-4E35-964C-3CBE83A1C8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5B19-4F87-4520-898A-084ACB99BF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847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0FD7-53FB-4E35-964C-3CBE83A1C8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5B19-4F87-4520-898A-084ACB99BF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793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0FD7-53FB-4E35-964C-3CBE83A1C81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15B19-4F87-4520-898A-084ACB99BFD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398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7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16EC4-2A81-4E6C-BE57-FE26DF88178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Отдел стратегического развития и международного сотрудничества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5A486-DFC5-4622-B24B-DCB088B280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762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53CC0-4418-4EB3-82E7-7BC05FF21E8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Отдел стратегического развития и международного сотрудничества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5FB01-E438-4285-A578-E0C31A7A71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407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FB2A7-C098-4986-813E-74C05563725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Отдел стратегического развития и международного сотрудничества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B9F62-0AB8-475F-9EEE-7B0C4285B8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65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3E05F-6A4E-4D95-A345-4B6E1E37BE1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Отдел стратегического развития и международного сотрудничества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ECC8E-E2BB-41CC-B752-0AE90FAC50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915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03165-B04A-40D3-B64F-CB919AC5AE4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Отдел стратегического развития и международного сотрудничества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E2047-EFF5-4DF3-8BD1-DE2DDBA97C8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10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9B584-EA37-4114-A32E-6846B454BB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Отдел стратегического развития и международного сотрудничества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748D2-5D72-4ADE-82E5-7990B33EF2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965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FC512-8301-4715-82B5-C7D0DB21F1B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01.07.2024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Отдел стратегического развития и международного сотрудничества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EAA64-9167-4A49-AE8A-4D20F995263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613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6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7F0D31-4306-45AC-9A59-921B764E2013}" type="datetime1">
              <a:rPr lang="ru-RU" smtClean="0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01.07.2024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67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t>Отдел стратегического развития и международного сотрудничества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67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EACFAA-A648-4546-A3B6-187C00A71F30}" type="slidenum">
              <a:rPr lang="ru-RU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92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847" r:id="rId1"/>
    <p:sldLayoutId id="2147492848" r:id="rId2"/>
    <p:sldLayoutId id="2147492849" r:id="rId3"/>
    <p:sldLayoutId id="2147492850" r:id="rId4"/>
    <p:sldLayoutId id="2147492851" r:id="rId5"/>
    <p:sldLayoutId id="2147492852" r:id="rId6"/>
    <p:sldLayoutId id="2147492853" r:id="rId7"/>
    <p:sldLayoutId id="2147492854" r:id="rId8"/>
    <p:sldLayoutId id="2147492855" r:id="rId9"/>
    <p:sldLayoutId id="2147492856" r:id="rId10"/>
    <p:sldLayoutId id="214749285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5D60FD7-53FB-4E35-964C-3CBE83A1C815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01.07.2024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1C15B19-4F87-4520-898A-084ACB99BFD4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885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2859" r:id="rId1"/>
    <p:sldLayoutId id="2147492860" r:id="rId2"/>
    <p:sldLayoutId id="2147492861" r:id="rId3"/>
    <p:sldLayoutId id="2147492862" r:id="rId4"/>
    <p:sldLayoutId id="2147492863" r:id="rId5"/>
    <p:sldLayoutId id="2147492864" r:id="rId6"/>
    <p:sldLayoutId id="2147492865" r:id="rId7"/>
    <p:sldLayoutId id="2147492866" r:id="rId8"/>
    <p:sldLayoutId id="2147492867" r:id="rId9"/>
    <p:sldLayoutId id="2147492868" r:id="rId10"/>
    <p:sldLayoutId id="214749286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jpg"/><Relationship Id="rId7" Type="http://schemas.microsoft.com/office/2007/relationships/hdphoto" Target="../media/hdphoto11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2.png"/><Relationship Id="rId9" Type="http://schemas.openxmlformats.org/officeDocument/2006/relationships/image" Target="../media/image4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45.jpeg"/><Relationship Id="rId3" Type="http://schemas.openxmlformats.org/officeDocument/2006/relationships/image" Target="../media/image3.png"/><Relationship Id="rId7" Type="http://schemas.microsoft.com/office/2007/relationships/hdphoto" Target="../media/hdphoto12.wdp"/><Relationship Id="rId12" Type="http://schemas.microsoft.com/office/2007/relationships/diagramDrawing" Target="../diagrams/drawing4.xml"/><Relationship Id="rId17" Type="http://schemas.openxmlformats.org/officeDocument/2006/relationships/image" Target="../media/image49.sv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diagramColors" Target="../diagrams/colors4.xml"/><Relationship Id="rId5" Type="http://schemas.openxmlformats.org/officeDocument/2006/relationships/image" Target="../media/image2.png"/><Relationship Id="rId15" Type="http://schemas.openxmlformats.org/officeDocument/2006/relationships/image" Target="../media/image47.svg"/><Relationship Id="rId10" Type="http://schemas.openxmlformats.org/officeDocument/2006/relationships/diagramQuickStyle" Target="../diagrams/quickStyle4.xml"/><Relationship Id="rId4" Type="http://schemas.microsoft.com/office/2007/relationships/hdphoto" Target="../media/hdphoto1.wdp"/><Relationship Id="rId9" Type="http://schemas.openxmlformats.org/officeDocument/2006/relationships/diagramLayout" Target="../diagrams/layout4.xml"/><Relationship Id="rId1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12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4.png"/><Relationship Id="rId5" Type="http://schemas.openxmlformats.org/officeDocument/2006/relationships/image" Target="../media/image2.png"/><Relationship Id="rId10" Type="http://schemas.microsoft.com/office/2007/relationships/diagramDrawing" Target="../diagrams/drawing1.xml"/><Relationship Id="rId4" Type="http://schemas.microsoft.com/office/2007/relationships/hdphoto" Target="../media/hdphoto1.wdp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2.xml"/><Relationship Id="rId12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microsoft.com/office/2007/relationships/diagramDrawing" Target="../diagrams/drawing2.xml"/><Relationship Id="rId4" Type="http://schemas.microsoft.com/office/2007/relationships/hdphoto" Target="../media/hdphoto1.wdp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6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microsoft.com/office/2007/relationships/hdphoto" Target="../media/hdphoto6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5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6.png"/><Relationship Id="rId10" Type="http://schemas.openxmlformats.org/officeDocument/2006/relationships/image" Target="../media/image20.svg"/><Relationship Id="rId4" Type="http://schemas.openxmlformats.org/officeDocument/2006/relationships/image" Target="../media/image2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svg"/><Relationship Id="rId3" Type="http://schemas.openxmlformats.org/officeDocument/2006/relationships/image" Target="../media/image21.jp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svg"/><Relationship Id="rId10" Type="http://schemas.openxmlformats.org/officeDocument/2006/relationships/image" Target="../media/image27.svg"/><Relationship Id="rId4" Type="http://schemas.openxmlformats.org/officeDocument/2006/relationships/image" Target="../media/image2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37.png"/><Relationship Id="rId3" Type="http://schemas.openxmlformats.org/officeDocument/2006/relationships/image" Target="../media/image35.png"/><Relationship Id="rId7" Type="http://schemas.microsoft.com/office/2007/relationships/hdphoto" Target="../media/hdphoto10.wdp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diagramColors" Target="../diagrams/colors3.xml"/><Relationship Id="rId5" Type="http://schemas.openxmlformats.org/officeDocument/2006/relationships/image" Target="../media/image2.png"/><Relationship Id="rId10" Type="http://schemas.openxmlformats.org/officeDocument/2006/relationships/diagramQuickStyle" Target="../diagrams/quickStyle3.xml"/><Relationship Id="rId4" Type="http://schemas.microsoft.com/office/2007/relationships/hdphoto" Target="../media/hdphoto9.wdp"/><Relationship Id="rId9" Type="http://schemas.openxmlformats.org/officeDocument/2006/relationships/diagramLayout" Target="../diagrams/layout3.xml"/><Relationship Id="rId1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снимок экрана, человек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42CC461C-55D0-01A8-4420-865F93E6CFB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0" y="589416"/>
            <a:ext cx="9891858" cy="6268583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222699" y="-23395"/>
            <a:ext cx="7176797" cy="88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ru-RU" sz="2000" b="1" dirty="0">
              <a:solidFill>
                <a:srgbClr val="2A166F"/>
              </a:solidFill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2478" y="1013474"/>
            <a:ext cx="936104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</a:t>
            </a:r>
            <a:r>
              <a:rPr lang="ru-RU" sz="36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6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деятельности</a:t>
            </a:r>
            <a:endParaRPr lang="en-US" sz="3600" b="1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36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Научного комитета за 2023-2024 год</a:t>
            </a:r>
          </a:p>
          <a:p>
            <a:pPr algn="ctr"/>
            <a:endParaRPr lang="kk-KZ" sz="2000" b="1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kk-KZ" sz="2000" b="1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990600" algn="r"/>
            <a:endParaRPr lang="ru-RU" sz="2000" b="1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990600" algn="ctr"/>
            <a:endParaRPr lang="ru-RU" sz="2000" b="1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990600" algn="ctr"/>
            <a:endParaRPr lang="ru-RU" sz="2000" b="1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990600" algn="ctr"/>
            <a:endParaRPr lang="ru-RU" sz="2000" b="1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990600" algn="ctr"/>
            <a:endParaRPr lang="ru-RU" sz="2000" b="1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990600" algn="ctr"/>
            <a:endParaRPr lang="ru-RU" sz="2000" b="1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990600" algn="ctr"/>
            <a:r>
              <a:rPr lang="ru-RU" sz="2000" b="1" dirty="0"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  <a:endParaRPr lang="kk-KZ" sz="2000" b="1" dirty="0"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2"/>
          <p:cNvGrpSpPr/>
          <p:nvPr/>
        </p:nvGrpSpPr>
        <p:grpSpPr>
          <a:xfrm>
            <a:off x="-1" y="7830"/>
            <a:ext cx="9906001" cy="830264"/>
            <a:chOff x="-1" y="7830"/>
            <a:chExt cx="9906001" cy="830264"/>
          </a:xfrm>
        </p:grpSpPr>
        <p:sp>
          <p:nvSpPr>
            <p:cNvPr id="15" name="Прямоугольник 3"/>
            <p:cNvSpPr/>
            <p:nvPr/>
          </p:nvSpPr>
          <p:spPr>
            <a:xfrm>
              <a:off x="0" y="738103"/>
              <a:ext cx="9906000" cy="9999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2A166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Прямоугольник 5"/>
            <p:cNvSpPr/>
            <p:nvPr/>
          </p:nvSpPr>
          <p:spPr>
            <a:xfrm>
              <a:off x="-1" y="7830"/>
              <a:ext cx="9905999" cy="573757"/>
            </a:xfrm>
            <a:prstGeom prst="rect">
              <a:avLst/>
            </a:prstGeom>
            <a:solidFill>
              <a:srgbClr val="1B045C"/>
            </a:solidFill>
            <a:ln>
              <a:solidFill>
                <a:srgbClr val="240C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НАО «Медицинский университет Караганды»</a:t>
              </a:r>
            </a:p>
          </p:txBody>
        </p:sp>
      </p:grpSp>
      <p:pic>
        <p:nvPicPr>
          <p:cNvPr id="10" name="Рисунок 9" descr="C:\Users\Sony\Downloads\Лого КМУ.png">
            <a:extLst>
              <a:ext uri="{FF2B5EF4-FFF2-40B4-BE49-F238E27FC236}">
                <a16:creationId xmlns:a16="http://schemas.microsoft.com/office/drawing/2014/main" id="{9803DB04-3FF5-4524-A045-BA7C68AE8DC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6576" cy="738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272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Изображение выглядит как снимок экрана, синий, размытие&#10;&#10;Автоматически созданное описание">
            <a:extLst>
              <a:ext uri="{FF2B5EF4-FFF2-40B4-BE49-F238E27FC236}">
                <a16:creationId xmlns:a16="http://schemas.microsoft.com/office/drawing/2014/main" id="{253AE061-647E-54C8-82C0-63925B35B76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7451"/>
            <a:ext cx="9915540" cy="635055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222699" y="-23395"/>
            <a:ext cx="7176797" cy="88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ru-RU" sz="2000" b="1" dirty="0">
              <a:solidFill>
                <a:srgbClr val="2A166F"/>
              </a:solidFill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99300" y="6356355"/>
            <a:ext cx="2311400" cy="365125"/>
          </a:xfrm>
        </p:spPr>
        <p:txBody>
          <a:bodyPr/>
          <a:lstStyle/>
          <a:p>
            <a:pPr>
              <a:defRPr/>
            </a:pPr>
            <a:fld id="{40577638-2F45-4415-AFB6-3FE483948438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  <p:grpSp>
        <p:nvGrpSpPr>
          <p:cNvPr id="11" name="Группа 10"/>
          <p:cNvGrpSpPr/>
          <p:nvPr/>
        </p:nvGrpSpPr>
        <p:grpSpPr>
          <a:xfrm>
            <a:off x="-16277" y="-1047"/>
            <a:ext cx="9906001" cy="975735"/>
            <a:chOff x="-1" y="7830"/>
            <a:chExt cx="9906001" cy="830264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738103"/>
              <a:ext cx="9906000" cy="9999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2A166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7830"/>
              <a:ext cx="9905999" cy="573757"/>
            </a:xfrm>
            <a:prstGeom prst="rect">
              <a:avLst/>
            </a:prstGeom>
            <a:solidFill>
              <a:srgbClr val="1B045C"/>
            </a:solidFill>
            <a:ln>
              <a:solidFill>
                <a:srgbClr val="240C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729213" y="59069"/>
            <a:ext cx="9186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ЕЖЕГОДНЫЙ КОНКУРС НАУЧНО-ИССЛЕДОВАТЕЛЬСКИХ РАБОТ СТУДЕНТОВ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B904A68-D2A0-1949-872A-D541E1E83F6E}"/>
              </a:ext>
            </a:extLst>
          </p:cNvPr>
          <p:cNvSpPr/>
          <p:nvPr/>
        </p:nvSpPr>
        <p:spPr bwMode="gray">
          <a:xfrm>
            <a:off x="182142" y="860049"/>
            <a:ext cx="3608018" cy="111319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  <a:headEnd type="none" w="med" len="med"/>
            <a:tailEnd type="non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ru-RU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23" name="Рисунок 122" descr="C:\Users\Sony\Downloads\Лого КМУ.png">
            <a:extLst>
              <a:ext uri="{FF2B5EF4-FFF2-40B4-BE49-F238E27FC236}">
                <a16:creationId xmlns:a16="http://schemas.microsoft.com/office/drawing/2014/main" id="{F8C627BC-EC7F-4D1D-ADCE-232C9CB78C2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2" y="-47386"/>
            <a:ext cx="1136576" cy="73810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E620D75-0BEC-EBF8-7B45-3085D0BC9791}"/>
              </a:ext>
            </a:extLst>
          </p:cNvPr>
          <p:cNvSpPr txBox="1"/>
          <p:nvPr/>
        </p:nvSpPr>
        <p:spPr>
          <a:xfrm>
            <a:off x="216818" y="812305"/>
            <a:ext cx="3575375" cy="1174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№2 от 09.04.2024</a:t>
            </a:r>
            <a:endParaRPr lang="en-US" sz="1200" b="1" i="1" kern="1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171450" indent="-17145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Обсуждение научно-исследовательских работ студентов и отбор победителей I (</a:t>
            </a:r>
            <a:r>
              <a:rPr lang="ru-RU" sz="1200" b="1" i="1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внутривузовского</a:t>
            </a:r>
            <a:r>
              <a:rPr lang="ru-RU" sz="1200" b="1" i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этапа Республиканского ежегодного конкурса.</a:t>
            </a:r>
            <a:endParaRPr lang="ru-RU" sz="1200" b="1" i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69D08A3-BF99-EF7F-EF77-5147F1A4257E}"/>
              </a:ext>
            </a:extLst>
          </p:cNvPr>
          <p:cNvSpPr/>
          <p:nvPr/>
        </p:nvSpPr>
        <p:spPr bwMode="gray">
          <a:xfrm>
            <a:off x="4301691" y="846470"/>
            <a:ext cx="5400600" cy="17515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009B2D-57DA-09A5-979C-461EBAA09050}"/>
              </a:ext>
            </a:extLst>
          </p:cNvPr>
          <p:cNvSpPr txBox="1"/>
          <p:nvPr/>
        </p:nvSpPr>
        <p:spPr>
          <a:xfrm>
            <a:off x="4301691" y="875834"/>
            <a:ext cx="5547853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300" b="1" dirty="0">
                <a:latin typeface="Times New Roman" panose="02020603050405020304" pitchFamily="18" charset="0"/>
                <a:ea typeface="Aptos" panose="020B0004020202020204" pitchFamily="34" charset="0"/>
              </a:rPr>
              <a:t>П</a:t>
            </a:r>
            <a:r>
              <a:rPr lang="kk-KZ" sz="13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о</a:t>
            </a:r>
            <a:r>
              <a:rPr lang="en-US" sz="13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ru-RU" sz="13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итогам </a:t>
            </a:r>
            <a:r>
              <a:rPr lang="en-US" sz="13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I </a:t>
            </a:r>
            <a:r>
              <a:rPr lang="ru-RU" sz="13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этапа</a:t>
            </a:r>
            <a:r>
              <a:rPr lang="en-US" sz="1300" b="1" dirty="0">
                <a:latin typeface="Times New Roman" panose="02020603050405020304" pitchFamily="18" charset="0"/>
                <a:ea typeface="Aptos" panose="020B0004020202020204" pitchFamily="34" charset="0"/>
              </a:rPr>
              <a:t>:</a:t>
            </a:r>
            <a:endParaRPr lang="ru-RU" sz="1300" b="1" dirty="0"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endParaRPr lang="en-US" sz="1300" dirty="0"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3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По</a:t>
            </a:r>
            <a:r>
              <a:rPr lang="kk-KZ" sz="13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разделу </a:t>
            </a:r>
            <a:r>
              <a:rPr lang="kk-KZ" sz="13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«Общая медицина»</a:t>
            </a:r>
            <a:r>
              <a:rPr lang="en-US" sz="1300" b="1" dirty="0">
                <a:latin typeface="Times New Roman" panose="02020603050405020304" pitchFamily="18" charset="0"/>
                <a:ea typeface="Aptos" panose="020B0004020202020204" pitchFamily="34" charset="0"/>
              </a:rPr>
              <a:t>:</a:t>
            </a:r>
            <a:r>
              <a:rPr lang="ru-RU" sz="1300" b="1" dirty="0">
                <a:latin typeface="Times New Roman" panose="02020603050405020304" pitchFamily="18" charset="0"/>
                <a:ea typeface="Aptos" panose="020B0004020202020204" pitchFamily="34" charset="0"/>
              </a:rPr>
              <a:t> </a:t>
            </a:r>
            <a:r>
              <a:rPr lang="kk-KZ" sz="13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 место, II место, III место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k-KZ" sz="1300" dirty="0">
                <a:latin typeface="Times New Roman" panose="02020603050405020304" pitchFamily="18" charset="0"/>
                <a:ea typeface="Aptos" panose="020B0004020202020204" pitchFamily="34" charset="0"/>
              </a:rPr>
              <a:t>П</a:t>
            </a:r>
            <a:r>
              <a:rPr lang="kk-KZ" sz="13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о разделу </a:t>
            </a:r>
            <a:r>
              <a:rPr lang="kk-KZ" sz="13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«Общественное здравоохранение»</a:t>
            </a:r>
            <a:r>
              <a:rPr lang="en-US" sz="13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: I </a:t>
            </a:r>
            <a:r>
              <a:rPr lang="ru-RU" sz="13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место, </a:t>
            </a:r>
            <a:r>
              <a:rPr lang="en-US" sz="13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II </a:t>
            </a:r>
            <a:r>
              <a:rPr lang="ru-RU" sz="13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место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kk-KZ" sz="1300" dirty="0">
                <a:latin typeface="Times New Roman" panose="02020603050405020304" pitchFamily="18" charset="0"/>
                <a:ea typeface="Aptos" panose="020B0004020202020204" pitchFamily="34" charset="0"/>
              </a:rPr>
              <a:t>П</a:t>
            </a:r>
            <a:r>
              <a:rPr lang="kk-KZ" sz="1300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о разделу </a:t>
            </a:r>
            <a:r>
              <a:rPr lang="kk-KZ" sz="13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«Технология фармацевтического производства»</a:t>
            </a:r>
            <a:r>
              <a:rPr lang="en-US" sz="13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: I </a:t>
            </a:r>
            <a:r>
              <a:rPr lang="ru-RU" sz="1300" b="1" dirty="0"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место</a:t>
            </a:r>
            <a:endParaRPr lang="ru-RU" sz="1300" b="1" dirty="0">
              <a:latin typeface="Times New Roman" panose="02020603050405020304" pitchFamily="18" charset="0"/>
            </a:endParaRPr>
          </a:p>
          <a:p>
            <a:endParaRPr lang="ru-RU" sz="1300" b="1" dirty="0">
              <a:latin typeface="Times New Roman" panose="02020603050405020304" pitchFamily="18" charset="0"/>
            </a:endParaRPr>
          </a:p>
          <a:p>
            <a:r>
              <a:rPr lang="ru-RU" sz="1300" b="1" dirty="0">
                <a:latin typeface="Times New Roman" panose="02020603050405020304" pitchFamily="18" charset="0"/>
              </a:rPr>
              <a:t>Все работы победителей были отправлены в базовый вуз на второй этап (</a:t>
            </a:r>
            <a:r>
              <a:rPr lang="ru-RU" sz="1300" b="1" dirty="0" err="1">
                <a:latin typeface="Times New Roman" panose="02020603050405020304" pitchFamily="18" charset="0"/>
              </a:rPr>
              <a:t>КазНМУ</a:t>
            </a:r>
            <a:r>
              <a:rPr lang="ru-RU" sz="1300" b="1" dirty="0">
                <a:latin typeface="Times New Roman" panose="02020603050405020304" pitchFamily="18" charset="0"/>
              </a:rPr>
              <a:t> им. С.Д. </a:t>
            </a:r>
            <a:r>
              <a:rPr lang="ru-RU" sz="1300" b="1" dirty="0" err="1">
                <a:latin typeface="Times New Roman" panose="02020603050405020304" pitchFamily="18" charset="0"/>
              </a:rPr>
              <a:t>Асфендиярова</a:t>
            </a:r>
            <a:r>
              <a:rPr lang="ru-RU" sz="1300" b="1" dirty="0">
                <a:latin typeface="Times New Roman" panose="02020603050405020304" pitchFamily="18" charset="0"/>
              </a:rPr>
              <a:t>).</a:t>
            </a:r>
            <a:endParaRPr lang="ru-RU" sz="1300" dirty="0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EF1EF05A-F74F-4295-0562-B021C97C9C34}"/>
              </a:ext>
            </a:extLst>
          </p:cNvPr>
          <p:cNvSpPr/>
          <p:nvPr/>
        </p:nvSpPr>
        <p:spPr bwMode="gray">
          <a:xfrm>
            <a:off x="151095" y="2999412"/>
            <a:ext cx="3941105" cy="95410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CF4F92-00B6-6E0D-87EA-35629662A73C}"/>
              </a:ext>
            </a:extLst>
          </p:cNvPr>
          <p:cNvSpPr txBox="1"/>
          <p:nvPr/>
        </p:nvSpPr>
        <p:spPr>
          <a:xfrm rot="10800000" flipV="1">
            <a:off x="280149" y="2983010"/>
            <a:ext cx="368299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По 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этапу конкурса НИРС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НАО «МУК</a:t>
            </a:r>
            <a:r>
              <a:rPr lang="kk-KZ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б</a:t>
            </a:r>
            <a:r>
              <a:rPr lang="ru-RU" sz="14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азовый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ВУЗ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образовательной программе «Сестринское дело»</a:t>
            </a:r>
          </a:p>
        </p:txBody>
      </p:sp>
      <p:pic>
        <p:nvPicPr>
          <p:cNvPr id="32" name="Рисунок 31" descr="Изображение выглядит как текст, снимок экрана, Шрифт, письмо&#10;&#10;Автоматически созданное описание">
            <a:extLst>
              <a:ext uri="{FF2B5EF4-FFF2-40B4-BE49-F238E27FC236}">
                <a16:creationId xmlns:a16="http://schemas.microsoft.com/office/drawing/2014/main" id="{AA41B307-6072-E1F6-806A-C630028C65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7" t="7256" r="4875" b="6002"/>
          <a:stretch/>
        </p:blipFill>
        <p:spPr>
          <a:xfrm>
            <a:off x="4243295" y="2735689"/>
            <a:ext cx="5646429" cy="386166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A6A16C69-F1E8-66AC-6BC8-56769D97AFFE}"/>
              </a:ext>
            </a:extLst>
          </p:cNvPr>
          <p:cNvSpPr txBox="1"/>
          <p:nvPr/>
        </p:nvSpPr>
        <p:spPr>
          <a:xfrm>
            <a:off x="56456" y="4106396"/>
            <a:ext cx="407957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№4 от 27.05.2024</a:t>
            </a:r>
            <a:endParaRPr lang="en-US" sz="12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Обсуждение научно-исследовательских работ студентов и отбор победителей II этапа Республиканского ежегодного конкурса научно-исследовательских работ студентов высших учебных заведений Республики Казахстан по образовательной программе «Сестринское дело».</a:t>
            </a:r>
            <a:endParaRPr lang="kk-KZ" sz="12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kk-KZ" sz="12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kk-KZ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решению конкурсной комиссии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НАО «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КазНМУ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им. С.Д.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Асфендиярова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Шайкенова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Джамиля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Канатовна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была </a:t>
            </a:r>
            <a:r>
              <a:rPr lang="kk-KZ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редставлена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награждению Дипломом Министерства науки и высшего образования Республики Казахстан  I степени по разделу </a:t>
            </a:r>
            <a:r>
              <a:rPr lang="kk-KZ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«Сестринское дело».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712E93BD-3856-3A35-0AF2-451784BC11D9}"/>
              </a:ext>
            </a:extLst>
          </p:cNvPr>
          <p:cNvCxnSpPr>
            <a:cxnSpLocks/>
          </p:cNvCxnSpPr>
          <p:nvPr/>
        </p:nvCxnSpPr>
        <p:spPr>
          <a:xfrm>
            <a:off x="365132" y="5445224"/>
            <a:ext cx="36724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Прямоугольник: скругленные противолежащие углы 37">
            <a:extLst>
              <a:ext uri="{FF2B5EF4-FFF2-40B4-BE49-F238E27FC236}">
                <a16:creationId xmlns:a16="http://schemas.microsoft.com/office/drawing/2014/main" id="{2EF37D2F-3B70-7A11-768A-B7F0F1A59FBA}"/>
              </a:ext>
            </a:extLst>
          </p:cNvPr>
          <p:cNvSpPr/>
          <p:nvPr/>
        </p:nvSpPr>
        <p:spPr bwMode="gray">
          <a:xfrm>
            <a:off x="56456" y="4043824"/>
            <a:ext cx="4079576" cy="2677656"/>
          </a:xfrm>
          <a:prstGeom prst="round2Diag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none" rtlCol="0" anchor="ctr"/>
          <a:lstStyle/>
          <a:p>
            <a:pPr algn="ctr"/>
            <a:endParaRPr lang="ru-RU"/>
          </a:p>
        </p:txBody>
      </p:sp>
      <p:pic>
        <p:nvPicPr>
          <p:cNvPr id="41" name="Рисунок 40" descr="Изображение выглядит как одежда, текст, человек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73314FC0-2E80-66EC-609D-A2BE1297902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625" r="92063">
                        <a14:foregroundMark x1="15875" y1="33838" x2="14625" y2="65152"/>
                        <a14:foregroundMark x1="14625" y1="65152" x2="18813" y2="70202"/>
                        <a14:foregroundMark x1="13063" y1="52323" x2="11375" y2="65556"/>
                        <a14:foregroundMark x1="11375" y1="65556" x2="12937" y2="70000"/>
                        <a14:foregroundMark x1="10375" y1="55657" x2="13063" y2="51313"/>
                        <a14:foregroundMark x1="12500" y1="50303" x2="9438" y2="57576"/>
                        <a14:foregroundMark x1="9438" y1="57576" x2="9500" y2="58081"/>
                        <a14:foregroundMark x1="18813" y1="48788" x2="24438" y2="51313"/>
                        <a14:foregroundMark x1="24438" y1="51313" x2="24438" y2="51313"/>
                        <a14:foregroundMark x1="7563" y1="50000" x2="11875" y2="35253"/>
                        <a14:foregroundMark x1="11875" y1="35253" x2="17875" y2="28384"/>
                        <a14:foregroundMark x1="17875" y1="28384" x2="25375" y2="25354"/>
                        <a14:foregroundMark x1="25375" y1="25354" x2="35438" y2="28788"/>
                        <a14:foregroundMark x1="35438" y1="28788" x2="42063" y2="39495"/>
                        <a14:foregroundMark x1="42063" y1="39495" x2="47625" y2="64848"/>
                        <a14:foregroundMark x1="6625" y1="68182" x2="7750" y2="51919"/>
                        <a14:foregroundMark x1="16813" y1="51212" x2="20250" y2="61616"/>
                        <a14:foregroundMark x1="20250" y1="61616" x2="20125" y2="61717"/>
                        <a14:foregroundMark x1="34938" y1="25859" x2="45000" y2="36465"/>
                        <a14:foregroundMark x1="45000" y1="36465" x2="48000" y2="45556"/>
                        <a14:foregroundMark x1="48000" y1="45556" x2="48938" y2="63838"/>
                        <a14:foregroundMark x1="48938" y1="63838" x2="47250" y2="72424"/>
                        <a14:foregroundMark x1="47250" y1="72424" x2="47250" y2="72424"/>
                        <a14:foregroundMark x1="55750" y1="53232" x2="65063" y2="37172"/>
                        <a14:foregroundMark x1="65063" y1="37172" x2="71438" y2="31616"/>
                        <a14:foregroundMark x1="71438" y1="31616" x2="77438" y2="31414"/>
                        <a14:foregroundMark x1="77438" y1="31414" x2="83375" y2="35354"/>
                        <a14:foregroundMark x1="83375" y1="35354" x2="87313" y2="41616"/>
                        <a14:foregroundMark x1="87313" y1="41616" x2="92063" y2="66061"/>
                        <a14:foregroundMark x1="92063" y1="66061" x2="91188" y2="71818"/>
                        <a14:foregroundMark x1="66375" y1="30505" x2="74688" y2="27980"/>
                        <a14:foregroundMark x1="74688" y1="27980" x2="79813" y2="29596"/>
                        <a14:foregroundMark x1="79813" y1="29596" x2="81938" y2="31414"/>
                        <a14:foregroundMark x1="73500" y1="34444" x2="71250" y2="62929"/>
                        <a14:foregroundMark x1="76750" y1="51212" x2="75813" y2="66667"/>
                        <a14:foregroundMark x1="65813" y1="52626" x2="68063" y2="60505"/>
                        <a14:foregroundMark x1="22313" y1="50909" x2="20875" y2="55253"/>
                        <a14:foregroundMark x1="52375" y1="74242" x2="53312" y2="72222"/>
                        <a14:foregroundMark x1="51313" y1="73636" x2="52000" y2="72222"/>
                        <a14:backgroundMark x1="52938" y1="48182" x2="52155" y2="709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76" y="1553048"/>
            <a:ext cx="3024335" cy="1918189"/>
          </a:xfrm>
          <a:prstGeom prst="rect">
            <a:avLst/>
          </a:prstGeom>
        </p:spPr>
      </p:pic>
      <p:pic>
        <p:nvPicPr>
          <p:cNvPr id="43" name="Рисунок 42" descr="Стрелка: небольшой изгиб со сплошной заливкой">
            <a:extLst>
              <a:ext uri="{FF2B5EF4-FFF2-40B4-BE49-F238E27FC236}">
                <a16:creationId xmlns:a16="http://schemas.microsoft.com/office/drawing/2014/main" id="{C45160E7-2E7B-66B2-D93B-F3FB30C682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39456">
            <a:off x="3711914" y="1220912"/>
            <a:ext cx="668021" cy="66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88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дицинское оборудование, медицинский, Лабораторное оборудование, здравоохранение&#10;&#10;Автоматически созданное описание">
            <a:extLst>
              <a:ext uri="{FF2B5EF4-FFF2-40B4-BE49-F238E27FC236}">
                <a16:creationId xmlns:a16="http://schemas.microsoft.com/office/drawing/2014/main" id="{5ABDCE9F-6C5F-6E88-F7E1-21EDF8983D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8" y="476672"/>
            <a:ext cx="9900729" cy="638132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222699" y="-23395"/>
            <a:ext cx="7176797" cy="88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ru-RU" sz="2000" b="1" dirty="0">
              <a:solidFill>
                <a:srgbClr val="2A166F"/>
              </a:solidFill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99300" y="6356355"/>
            <a:ext cx="2311400" cy="365125"/>
          </a:xfrm>
        </p:spPr>
        <p:txBody>
          <a:bodyPr/>
          <a:lstStyle/>
          <a:p>
            <a:pPr>
              <a:defRPr/>
            </a:pPr>
            <a:fld id="{40577638-2F45-4415-AFB6-3FE483948438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  <p:grpSp>
        <p:nvGrpSpPr>
          <p:cNvPr id="11" name="Группа 10"/>
          <p:cNvGrpSpPr/>
          <p:nvPr/>
        </p:nvGrpSpPr>
        <p:grpSpPr>
          <a:xfrm>
            <a:off x="16358" y="29148"/>
            <a:ext cx="9906001" cy="830264"/>
            <a:chOff x="-1" y="7830"/>
            <a:chExt cx="9906001" cy="830264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738103"/>
              <a:ext cx="9906000" cy="9999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2A166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7830"/>
              <a:ext cx="9905999" cy="573757"/>
            </a:xfrm>
            <a:prstGeom prst="rect">
              <a:avLst/>
            </a:prstGeom>
            <a:solidFill>
              <a:srgbClr val="1B045C"/>
            </a:solidFill>
            <a:ln>
              <a:solidFill>
                <a:srgbClr val="240C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776535" y="107340"/>
            <a:ext cx="91294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НАУЧНЫХ ИДЕЙ</a:t>
            </a:r>
          </a:p>
        </p:txBody>
      </p:sp>
      <p:pic>
        <p:nvPicPr>
          <p:cNvPr id="123" name="Рисунок 122" descr="C:\Users\Sony\Downloads\Лого КМУ.png">
            <a:extLst>
              <a:ext uri="{FF2B5EF4-FFF2-40B4-BE49-F238E27FC236}">
                <a16:creationId xmlns:a16="http://schemas.microsoft.com/office/drawing/2014/main" id="{F8C627BC-EC7F-4D1D-ADCE-232C9CB78C2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6576" cy="738103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Rectangle 1">
            <a:extLst>
              <a:ext uri="{FF2B5EF4-FFF2-40B4-BE49-F238E27FC236}">
                <a16:creationId xmlns:a16="http://schemas.microsoft.com/office/drawing/2014/main" id="{E2E79EA7-29C4-FD8D-26FF-66605A6E5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8461" y="1604847"/>
            <a:ext cx="158711" cy="18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Изображение выглядит как одежда, мультфильм, человек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6B0A30F-C189-9DB2-6B60-117F8C8FF354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8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6261" y1="47552" x2="22689" y2="60490"/>
                        <a14:foregroundMark x1="22689" y1="60490" x2="24580" y2="68357"/>
                        <a14:foregroundMark x1="24580" y1="68357" x2="26471" y2="69406"/>
                        <a14:foregroundMark x1="18277" y1="57168" x2="20588" y2="78147"/>
                        <a14:foregroundMark x1="20588" y1="78147" x2="19433" y2="89161"/>
                        <a14:foregroundMark x1="43172" y1="88287" x2="46849" y2="29545"/>
                        <a14:foregroundMark x1="46849" y1="29545" x2="49895" y2="37063"/>
                        <a14:foregroundMark x1="49895" y1="37063" x2="50210" y2="45804"/>
                        <a14:foregroundMark x1="50210" y1="45804" x2="47374" y2="85839"/>
                        <a14:foregroundMark x1="43592" y1="34965" x2="41702" y2="43357"/>
                        <a14:foregroundMark x1="41702" y1="43357" x2="44853" y2="39336"/>
                        <a14:foregroundMark x1="50315" y1="39161" x2="52836" y2="47902"/>
                        <a14:foregroundMark x1="52836" y1="47902" x2="52836" y2="48427"/>
                        <a14:foregroundMark x1="41912" y1="37413" x2="40336" y2="42832"/>
                        <a14:foregroundMark x1="41282" y1="44580" x2="39811" y2="41958"/>
                        <a14:foregroundMark x1="51891" y1="42133" x2="54097" y2="48776"/>
                        <a14:foregroundMark x1="42962" y1="54545" x2="42752" y2="62238"/>
                        <a14:foregroundMark x1="41176" y1="57517" x2="41387" y2="62762"/>
                        <a14:foregroundMark x1="46639" y1="21503" x2="52416" y2="15210"/>
                        <a14:foregroundMark x1="52416" y1="15210" x2="55357" y2="24126"/>
                        <a14:foregroundMark x1="55357" y1="24126" x2="61975" y2="20979"/>
                        <a14:foregroundMark x1="61975" y1="20979" x2="63445" y2="18531"/>
                        <a14:foregroundMark x1="55672" y1="25350" x2="59979" y2="33392"/>
                        <a14:foregroundMark x1="59979" y1="33392" x2="63235" y2="33916"/>
                        <a14:foregroundMark x1="62080" y1="38636" x2="66176" y2="47378"/>
                        <a14:foregroundMark x1="66176" y1="47378" x2="69748" y2="38986"/>
                        <a14:foregroundMark x1="69748" y1="38986" x2="70168" y2="30769"/>
                        <a14:foregroundMark x1="70168" y1="30769" x2="75105" y2="47028"/>
                        <a14:foregroundMark x1="75105" y1="47028" x2="70693" y2="62587"/>
                        <a14:foregroundMark x1="70693" y1="62587" x2="69433" y2="77622"/>
                        <a14:foregroundMark x1="69433" y1="77622" x2="73634" y2="83741"/>
                        <a14:foregroundMark x1="73634" y1="83741" x2="71008" y2="88287"/>
                        <a14:foregroundMark x1="68803" y1="70280" x2="69118" y2="50350"/>
                        <a14:foregroundMark x1="65231" y1="45804" x2="63445" y2="43357"/>
                        <a14:foregroundMark x1="74895" y1="32168" x2="79307" y2="27797"/>
                        <a14:foregroundMark x1="79307" y1="27797" x2="80042" y2="30245"/>
                        <a14:foregroundMark x1="74895" y1="33392" x2="77941" y2="34091"/>
                        <a14:foregroundMark x1="74475" y1="33741" x2="75315" y2="33741"/>
                        <a14:foregroundMark x1="74790" y1="32343" x2="74265" y2="33566"/>
                        <a14:foregroundMark x1="61450" y1="18357" x2="65336" y2="20979"/>
                        <a14:foregroundMark x1="62290" y1="22203" x2="64391" y2="21678"/>
                        <a14:foregroundMark x1="47689" y1="18531" x2="48529" y2="21329"/>
                        <a14:foregroundMark x1="48109" y1="21853" x2="47689" y2="18007"/>
                        <a14:foregroundMark x1="47899" y1="17832" x2="48004" y2="21853"/>
                        <a14:foregroundMark x1="47164" y1="17308" x2="47689" y2="22552"/>
                        <a14:foregroundMark x1="46849" y1="22727" x2="46008" y2="19580"/>
                        <a14:foregroundMark x1="19643" y1="22727" x2="26996" y2="32168"/>
                        <a14:foregroundMark x1="17437" y1="21503" x2="19328" y2="31119"/>
                        <a14:foregroundMark x1="19328" y1="31119" x2="24580" y2="17657"/>
                        <a14:foregroundMark x1="24580" y1="17657" x2="25840" y2="28497"/>
                        <a14:foregroundMark x1="25840" y1="28497" x2="28361" y2="23427"/>
                        <a14:foregroundMark x1="17332" y1="30769" x2="27311" y2="33741"/>
                        <a14:foregroundMark x1="29412" y1="28322" x2="34349" y2="23601"/>
                        <a14:foregroundMark x1="34349" y1="23601" x2="36134" y2="18007"/>
                        <a14:foregroundMark x1="31933" y1="15909" x2="36660" y2="18881"/>
                        <a14:foregroundMark x1="36660" y1="18881" x2="36975" y2="21853"/>
                      </a14:backgroundRemoval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332" y="602905"/>
            <a:ext cx="4730464" cy="2842254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95164826-E8E8-A0D6-0EBB-6F29CB543468}"/>
              </a:ext>
            </a:extLst>
          </p:cNvPr>
          <p:cNvSpPr/>
          <p:nvPr/>
        </p:nvSpPr>
        <p:spPr bwMode="gray">
          <a:xfrm>
            <a:off x="488504" y="1005572"/>
            <a:ext cx="6192688" cy="74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F60F82-801F-875F-D945-4055BEF91F3E}"/>
              </a:ext>
            </a:extLst>
          </p:cNvPr>
          <p:cNvSpPr txBox="1"/>
          <p:nvPr/>
        </p:nvSpPr>
        <p:spPr>
          <a:xfrm>
            <a:off x="313100" y="751520"/>
            <a:ext cx="6296084" cy="875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</a:t>
            </a:r>
          </a:p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празднования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Дня работников науки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НАО «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МУК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был проведен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КОНКУРС НАУЧНЫХ ИДЕЙ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среди сотрудников и обучающихся.</a:t>
            </a:r>
            <a:endParaRPr lang="ru-RU" sz="1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1DDA4896-36DE-DE3C-0F73-AC15EE619FDC}"/>
              </a:ext>
            </a:extLst>
          </p:cNvPr>
          <p:cNvSpPr/>
          <p:nvPr/>
        </p:nvSpPr>
        <p:spPr bwMode="gray">
          <a:xfrm>
            <a:off x="272480" y="3250059"/>
            <a:ext cx="5168881" cy="327528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7CA92AD0-2674-C905-40F4-35D02B7B0DA9}"/>
              </a:ext>
            </a:extLst>
          </p:cNvPr>
          <p:cNvSpPr/>
          <p:nvPr/>
        </p:nvSpPr>
        <p:spPr bwMode="gray">
          <a:xfrm>
            <a:off x="389240" y="1815586"/>
            <a:ext cx="6408939" cy="1359857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5024F6-4320-5172-B389-0CAEFA3D89E8}"/>
              </a:ext>
            </a:extLst>
          </p:cNvPr>
          <p:cNvSpPr txBox="1"/>
          <p:nvPr/>
        </p:nvSpPr>
        <p:spPr>
          <a:xfrm>
            <a:off x="444199" y="1653632"/>
            <a:ext cx="6192688" cy="1805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spcAft>
                <a:spcPts val="800"/>
              </a:spcAft>
            </a:pPr>
            <a:r>
              <a:rPr lang="kk-KZ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          </a:t>
            </a:r>
          </a:p>
          <a:p>
            <a:pPr indent="450215" algn="ctr">
              <a:spcAft>
                <a:spcPts val="800"/>
              </a:spcAft>
            </a:pPr>
            <a:r>
              <a:rPr lang="kk-KZ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09.04.2024</a:t>
            </a:r>
            <a:r>
              <a:rPr lang="en-US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kk-KZ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№2</a:t>
            </a:r>
            <a:r>
              <a:rPr lang="en-US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Рассмотрение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работ обучающихся и сотрудников, поданные на Конкурс научных идей, объявленный в рамках празднования Дня работников науки НАО «Медицинский университет Караганды», и отбор победителей в номинациях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«Лучшая научная идея ученого»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«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Лучшая научная идея будущего ученого».</a:t>
            </a:r>
          </a:p>
          <a:p>
            <a:pPr indent="450215" algn="ctr">
              <a:spcAft>
                <a:spcPts val="800"/>
              </a:spcAft>
            </a:pPr>
            <a:endParaRPr lang="ru-RU" sz="1400" b="1" spc="1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id="{8BAF3C2C-B0CC-1AAC-56CF-F6239E2B3DE4}"/>
              </a:ext>
            </a:extLst>
          </p:cNvPr>
          <p:cNvSpPr/>
          <p:nvPr/>
        </p:nvSpPr>
        <p:spPr bwMode="gray">
          <a:xfrm>
            <a:off x="704528" y="1696120"/>
            <a:ext cx="432048" cy="422004"/>
          </a:xfrm>
          <a:prstGeom prst="downArrow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ru-RU"/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AB44CD48-2BE6-B0CE-DD2E-66FA414BAF7A}"/>
              </a:ext>
            </a:extLst>
          </p:cNvPr>
          <p:cNvSpPr/>
          <p:nvPr/>
        </p:nvSpPr>
        <p:spPr bwMode="gray">
          <a:xfrm rot="10800000">
            <a:off x="6133159" y="1444777"/>
            <a:ext cx="432048" cy="422004"/>
          </a:xfrm>
          <a:prstGeom prst="down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ru-RU"/>
          </a:p>
        </p:txBody>
      </p:sp>
      <p:graphicFrame>
        <p:nvGraphicFramePr>
          <p:cNvPr id="23" name="Схема 22">
            <a:extLst>
              <a:ext uri="{FF2B5EF4-FFF2-40B4-BE49-F238E27FC236}">
                <a16:creationId xmlns:a16="http://schemas.microsoft.com/office/drawing/2014/main" id="{9F7ED13E-722A-9C75-DAB2-2FA1B8F34D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8424084"/>
              </p:ext>
            </p:extLst>
          </p:nvPr>
        </p:nvGraphicFramePr>
        <p:xfrm>
          <a:off x="348335" y="3206089"/>
          <a:ext cx="5036713" cy="1483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95E6B334-DC49-DDE8-B3BA-17390526BAD9}"/>
              </a:ext>
            </a:extLst>
          </p:cNvPr>
          <p:cNvCxnSpPr>
            <a:cxnSpLocks/>
          </p:cNvCxnSpPr>
          <p:nvPr/>
        </p:nvCxnSpPr>
        <p:spPr>
          <a:xfrm>
            <a:off x="0" y="3206088"/>
            <a:ext cx="99223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Блок-схема: альтернативный процесс 29">
            <a:extLst>
              <a:ext uri="{FF2B5EF4-FFF2-40B4-BE49-F238E27FC236}">
                <a16:creationId xmlns:a16="http://schemas.microsoft.com/office/drawing/2014/main" id="{5D4A3D96-2F05-125B-E351-EFDE06E0FF1B}"/>
              </a:ext>
            </a:extLst>
          </p:cNvPr>
          <p:cNvSpPr/>
          <p:nvPr/>
        </p:nvSpPr>
        <p:spPr bwMode="gray">
          <a:xfrm>
            <a:off x="331976" y="4808993"/>
            <a:ext cx="2524755" cy="1627416"/>
          </a:xfrm>
          <a:prstGeom prst="flowChartAlternateProcess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ru-RU"/>
          </a:p>
        </p:txBody>
      </p:sp>
      <p:sp>
        <p:nvSpPr>
          <p:cNvPr id="31" name="Блок-схема: альтернативный процесс 30">
            <a:extLst>
              <a:ext uri="{FF2B5EF4-FFF2-40B4-BE49-F238E27FC236}">
                <a16:creationId xmlns:a16="http://schemas.microsoft.com/office/drawing/2014/main" id="{FE98EB3C-E483-1D5B-5254-633988474F6A}"/>
              </a:ext>
            </a:extLst>
          </p:cNvPr>
          <p:cNvSpPr/>
          <p:nvPr/>
        </p:nvSpPr>
        <p:spPr bwMode="gray">
          <a:xfrm>
            <a:off x="2903429" y="4798087"/>
            <a:ext cx="2481619" cy="1627416"/>
          </a:xfrm>
          <a:prstGeom prst="flowChartAlternateProcess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BF790CB-6EF0-A0A9-B7F1-46A6EB543A95}"/>
              </a:ext>
            </a:extLst>
          </p:cNvPr>
          <p:cNvSpPr txBox="1"/>
          <p:nvPr/>
        </p:nvSpPr>
        <p:spPr>
          <a:xfrm>
            <a:off x="266632" y="5001965"/>
            <a:ext cx="262043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300" b="1" spc="1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kk-KZ" sz="13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оллектив авторов (первый автор</a:t>
            </a:r>
            <a:r>
              <a:rPr lang="en-US" sz="13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kk-KZ" sz="13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Толеуо</a:t>
            </a:r>
            <a:r>
              <a:rPr lang="ru-RU" sz="1300" b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ва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3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А.С.) с нау</a:t>
            </a:r>
            <a:r>
              <a:rPr lang="ru-RU" sz="1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kk-KZ" sz="13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ной идеей </a:t>
            </a:r>
            <a:r>
              <a:rPr lang="kk-KZ" sz="13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«Влияние терапии нарушений внешнесекреторной функции печени на уровень холестерина при ИБС»</a:t>
            </a:r>
            <a:endParaRPr lang="ru-RU" sz="13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E379186-74A8-6F26-20E5-DB57FF515864}"/>
              </a:ext>
            </a:extLst>
          </p:cNvPr>
          <p:cNvSpPr txBox="1"/>
          <p:nvPr/>
        </p:nvSpPr>
        <p:spPr>
          <a:xfrm>
            <a:off x="2850231" y="5105240"/>
            <a:ext cx="2591130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3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Турсунбекова М.М. с</a:t>
            </a:r>
            <a:r>
              <a:rPr lang="kk-KZ" sz="13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научной идеей</a:t>
            </a:r>
            <a:r>
              <a:rPr lang="kk-KZ" sz="13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3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«Лечение аутизма, деменции и многих других злокачественных опухолей с помощью стволовых клеток» </a:t>
            </a:r>
            <a:endParaRPr lang="ru-RU" sz="13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2" name="Рисунок 41" descr="Изображение выглядит как текст, снимок экрана, Шрифт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242A36CA-0442-50E2-6301-A0F36D1105E1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" t="8791" r="5426" b="5849"/>
          <a:stretch/>
        </p:blipFill>
        <p:spPr>
          <a:xfrm>
            <a:off x="5487680" y="3497448"/>
            <a:ext cx="4372425" cy="2975109"/>
          </a:xfrm>
          <a:prstGeom prst="rect">
            <a:avLst/>
          </a:prstGeom>
        </p:spPr>
      </p:pic>
      <p:pic>
        <p:nvPicPr>
          <p:cNvPr id="45" name="Рисунок 44" descr="Хорошая идея контур">
            <a:extLst>
              <a:ext uri="{FF2B5EF4-FFF2-40B4-BE49-F238E27FC236}">
                <a16:creationId xmlns:a16="http://schemas.microsoft.com/office/drawing/2014/main" id="{4B9E9952-7D79-E2A0-E2D8-FB5CC6A8B66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99161" y="2743895"/>
            <a:ext cx="453533" cy="453533"/>
          </a:xfrm>
          <a:prstGeom prst="rect">
            <a:avLst/>
          </a:prstGeom>
        </p:spPr>
      </p:pic>
      <p:pic>
        <p:nvPicPr>
          <p:cNvPr id="47" name="Рисунок 46" descr="Мозговой штурм группы контур">
            <a:extLst>
              <a:ext uri="{FF2B5EF4-FFF2-40B4-BE49-F238E27FC236}">
                <a16:creationId xmlns:a16="http://schemas.microsoft.com/office/drawing/2014/main" id="{C7F723BC-49B6-9CFE-E081-61CAD96A9AF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442786" y="2618477"/>
            <a:ext cx="566778" cy="56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9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99300" y="6356353"/>
            <a:ext cx="2311400" cy="365125"/>
          </a:xfrm>
        </p:spPr>
        <p:txBody>
          <a:bodyPr/>
          <a:lstStyle/>
          <a:p>
            <a:pPr>
              <a:defRPr/>
            </a:pPr>
            <a:fld id="{DAA8BAFA-DBEB-43CF-AFD7-9BC6169F44B3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CDF01B0-82A6-4725-8A7C-E135B48AF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Рисунок 7" descr="C:\Users\Sony\Downloads\Лого КМУ.png">
            <a:extLst>
              <a:ext uri="{FF2B5EF4-FFF2-40B4-BE49-F238E27FC236}">
                <a16:creationId xmlns:a16="http://schemas.microsoft.com/office/drawing/2014/main" id="{447A8357-540A-46BC-805C-DAD99F21B37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1496616" cy="1008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2481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дицинское оборудование, медицинский, Лабораторное оборудование, здравоохранение&#10;&#10;Автоматически созданное описание">
            <a:extLst>
              <a:ext uri="{FF2B5EF4-FFF2-40B4-BE49-F238E27FC236}">
                <a16:creationId xmlns:a16="http://schemas.microsoft.com/office/drawing/2014/main" id="{5ABDCE9F-6C5F-6E88-F7E1-21EDF8983D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8" y="379952"/>
            <a:ext cx="9900729" cy="638132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222699" y="-23395"/>
            <a:ext cx="7176797" cy="88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ru-RU" sz="2000" b="1" dirty="0">
              <a:solidFill>
                <a:srgbClr val="2A166F"/>
              </a:solidFill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99300" y="6356355"/>
            <a:ext cx="2311400" cy="365125"/>
          </a:xfrm>
        </p:spPr>
        <p:txBody>
          <a:bodyPr/>
          <a:lstStyle/>
          <a:p>
            <a:pPr>
              <a:defRPr/>
            </a:pPr>
            <a:fld id="{40577638-2F45-4415-AFB6-3FE483948438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grpSp>
        <p:nvGrpSpPr>
          <p:cNvPr id="11" name="Группа 10"/>
          <p:cNvGrpSpPr/>
          <p:nvPr/>
        </p:nvGrpSpPr>
        <p:grpSpPr>
          <a:xfrm>
            <a:off x="16358" y="29147"/>
            <a:ext cx="9906001" cy="996549"/>
            <a:chOff x="-1" y="7830"/>
            <a:chExt cx="9906001" cy="830264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738103"/>
              <a:ext cx="9906000" cy="9999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2A166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7830"/>
              <a:ext cx="9905999" cy="573757"/>
            </a:xfrm>
            <a:prstGeom prst="rect">
              <a:avLst/>
            </a:prstGeom>
            <a:solidFill>
              <a:srgbClr val="1B045C"/>
            </a:solidFill>
            <a:ln>
              <a:solidFill>
                <a:srgbClr val="240C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280592" y="31228"/>
            <a:ext cx="84922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вопросов, рассмотренных Научным комитетом во втором полугодии 2023 года</a:t>
            </a:r>
          </a:p>
        </p:txBody>
      </p:sp>
      <p:pic>
        <p:nvPicPr>
          <p:cNvPr id="123" name="Рисунок 122" descr="C:\Users\Sony\Downloads\Лого КМУ.png">
            <a:extLst>
              <a:ext uri="{FF2B5EF4-FFF2-40B4-BE49-F238E27FC236}">
                <a16:creationId xmlns:a16="http://schemas.microsoft.com/office/drawing/2014/main" id="{F8C627BC-EC7F-4D1D-ADCE-232C9CB78C2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6576" cy="738103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Rectangle 1">
            <a:extLst>
              <a:ext uri="{FF2B5EF4-FFF2-40B4-BE49-F238E27FC236}">
                <a16:creationId xmlns:a16="http://schemas.microsoft.com/office/drawing/2014/main" id="{E2E79EA7-29C4-FD8D-26FF-66605A6E5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8461" y="1604847"/>
            <a:ext cx="158711" cy="18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Схема 22">
            <a:extLst>
              <a:ext uri="{FF2B5EF4-FFF2-40B4-BE49-F238E27FC236}">
                <a16:creationId xmlns:a16="http://schemas.microsoft.com/office/drawing/2014/main" id="{9F7ED13E-722A-9C75-DAB2-2FA1B8F34D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7702177"/>
              </p:ext>
            </p:extLst>
          </p:nvPr>
        </p:nvGraphicFramePr>
        <p:xfrm>
          <a:off x="348335" y="3206089"/>
          <a:ext cx="5036713" cy="1483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8" name="Блок-схема: альтернативный процесс 17">
            <a:extLst>
              <a:ext uri="{FF2B5EF4-FFF2-40B4-BE49-F238E27FC236}">
                <a16:creationId xmlns:a16="http://schemas.microsoft.com/office/drawing/2014/main" id="{8347D3FA-F191-5C84-EF62-F85EDEE68AAA}"/>
              </a:ext>
            </a:extLst>
          </p:cNvPr>
          <p:cNvSpPr/>
          <p:nvPr/>
        </p:nvSpPr>
        <p:spPr bwMode="gray">
          <a:xfrm>
            <a:off x="219168" y="1274359"/>
            <a:ext cx="4380278" cy="2493517"/>
          </a:xfrm>
          <a:prstGeom prst="flowChartAlternateProcess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5989AE-17E9-B734-DD75-D2EC77875A4C}"/>
              </a:ext>
            </a:extLst>
          </p:cNvPr>
          <p:cNvSpPr txBox="1"/>
          <p:nvPr/>
        </p:nvSpPr>
        <p:spPr>
          <a:xfrm>
            <a:off x="207148" y="1603714"/>
            <a:ext cx="439229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Внесение предложений по вопросам привлечения к научной экспертизе профессорско-преподавательского состава (ППС) с учеными степенями (изменения в должностные инструкции, индикаторы деятельности ППС; привлечение в рабочие группы, комиссии и другие)</a:t>
            </a:r>
          </a:p>
        </p:txBody>
      </p:sp>
      <p:sp>
        <p:nvSpPr>
          <p:cNvPr id="20" name="Блок-схема: альтернативный процесс 19">
            <a:extLst>
              <a:ext uri="{FF2B5EF4-FFF2-40B4-BE49-F238E27FC236}">
                <a16:creationId xmlns:a16="http://schemas.microsoft.com/office/drawing/2014/main" id="{DAC123D9-9DDC-6580-A431-56DF75E98870}"/>
              </a:ext>
            </a:extLst>
          </p:cNvPr>
          <p:cNvSpPr/>
          <p:nvPr/>
        </p:nvSpPr>
        <p:spPr bwMode="gray">
          <a:xfrm>
            <a:off x="219168" y="4089106"/>
            <a:ext cx="4375309" cy="2392042"/>
          </a:xfrm>
          <a:prstGeom prst="flowChartAlternateProcess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1CF61D-C28C-4841-547C-7859E8ABD5E0}"/>
              </a:ext>
            </a:extLst>
          </p:cNvPr>
          <p:cNvSpPr txBox="1"/>
          <p:nvPr/>
        </p:nvSpPr>
        <p:spPr>
          <a:xfrm>
            <a:off x="336314" y="4623407"/>
            <a:ext cx="42887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Присутствие членов Научного комитета на расширенных заседаниях кафедр и школ университета по предварительной защите диссертационных работ на соискание степени PhD</a:t>
            </a:r>
          </a:p>
        </p:txBody>
      </p:sp>
      <p:pic>
        <p:nvPicPr>
          <p:cNvPr id="32" name="Рисунок 31" descr="Изображение выглядит как канцтовары&#10;&#10;Автоматически созданное описание">
            <a:extLst>
              <a:ext uri="{FF2B5EF4-FFF2-40B4-BE49-F238E27FC236}">
                <a16:creationId xmlns:a16="http://schemas.microsoft.com/office/drawing/2014/main" id="{476CCA88-FAED-E83A-4FF8-F2941278945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941" b="89412" l="9412" r="99294">
                        <a14:foregroundMark x1="36941" y1="63765" x2="12706" y2="86353"/>
                        <a14:foregroundMark x1="69647" y1="8235" x2="82353" y2="10824"/>
                        <a14:foregroundMark x1="82353" y1="10824" x2="86824" y2="23529"/>
                        <a14:foregroundMark x1="86824" y1="23529" x2="92941" y2="31294"/>
                        <a14:foregroundMark x1="67765" y1="5412" x2="89938" y2="16388"/>
                        <a14:foregroundMark x1="96989" y1="31883" x2="96235" y2="33176"/>
                        <a14:foregroundMark x1="97080" y1="31727" x2="97135" y2="31633"/>
                        <a14:foregroundMark x1="68706" y1="4941" x2="72471" y2="5412"/>
                        <a14:backgroundMark x1="92941" y1="16471" x2="98824" y2="31059"/>
                        <a14:backgroundMark x1="90118" y1="16235" x2="92000" y2="17882"/>
                        <a14:backgroundMark x1="97176" y1="32471" x2="97176" y2="31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996" y="1043003"/>
            <a:ext cx="543405" cy="543405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анцтовары&#10;&#10;Автоматически созданное описание">
            <a:extLst>
              <a:ext uri="{FF2B5EF4-FFF2-40B4-BE49-F238E27FC236}">
                <a16:creationId xmlns:a16="http://schemas.microsoft.com/office/drawing/2014/main" id="{D4CCDE5E-B5A5-CDD5-D4F4-631D6652759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941" b="89412" l="9412" r="99294">
                        <a14:foregroundMark x1="36941" y1="63765" x2="12706" y2="86353"/>
                        <a14:foregroundMark x1="69647" y1="8235" x2="82353" y2="10824"/>
                        <a14:foregroundMark x1="82353" y1="10824" x2="86824" y2="23529"/>
                        <a14:foregroundMark x1="86824" y1="23529" x2="92941" y2="31294"/>
                        <a14:foregroundMark x1="67765" y1="5412" x2="89938" y2="16388"/>
                        <a14:foregroundMark x1="96989" y1="31883" x2="96235" y2="33176"/>
                        <a14:foregroundMark x1="97080" y1="31727" x2="97135" y2="31633"/>
                        <a14:foregroundMark x1="68706" y1="4941" x2="72471" y2="5412"/>
                        <a14:backgroundMark x1="92941" y1="16471" x2="98824" y2="31059"/>
                        <a14:backgroundMark x1="90118" y1="16235" x2="92000" y2="17882"/>
                        <a14:backgroundMark x1="97176" y1="32471" x2="97176" y2="31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995" y="3942373"/>
            <a:ext cx="543405" cy="543405"/>
          </a:xfrm>
          <a:prstGeom prst="rect">
            <a:avLst/>
          </a:prstGeom>
        </p:spPr>
      </p:pic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94CE40C5-7F36-F493-D073-186E9664A470}"/>
              </a:ext>
            </a:extLst>
          </p:cNvPr>
          <p:cNvCxnSpPr>
            <a:cxnSpLocks/>
          </p:cNvCxnSpPr>
          <p:nvPr/>
        </p:nvCxnSpPr>
        <p:spPr>
          <a:xfrm>
            <a:off x="4594477" y="2852936"/>
            <a:ext cx="5327880" cy="0"/>
          </a:xfrm>
          <a:prstGeom prst="line">
            <a:avLst/>
          </a:prstGeom>
          <a:ln w="19050" cap="flat" cmpd="sng" algn="ctr">
            <a:solidFill>
              <a:schemeClr val="accent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1" name="Блок-схема: процесс 40">
            <a:extLst>
              <a:ext uri="{FF2B5EF4-FFF2-40B4-BE49-F238E27FC236}">
                <a16:creationId xmlns:a16="http://schemas.microsoft.com/office/drawing/2014/main" id="{83E89B15-4C9B-4A83-E8C0-ABDE695E7BD8}"/>
              </a:ext>
            </a:extLst>
          </p:cNvPr>
          <p:cNvSpPr/>
          <p:nvPr/>
        </p:nvSpPr>
        <p:spPr bwMode="gray">
          <a:xfrm>
            <a:off x="4723644" y="1341225"/>
            <a:ext cx="5049162" cy="1232504"/>
          </a:xfrm>
          <a:custGeom>
            <a:avLst/>
            <a:gdLst>
              <a:gd name="connsiteX0" fmla="*/ 0 w 4669296"/>
              <a:gd name="connsiteY0" fmla="*/ 0 h 1108646"/>
              <a:gd name="connsiteX1" fmla="*/ 4114973 w 4669296"/>
              <a:gd name="connsiteY1" fmla="*/ 0 h 1108646"/>
              <a:gd name="connsiteX2" fmla="*/ 4669296 w 4669296"/>
              <a:gd name="connsiteY2" fmla="*/ 554323 h 1108646"/>
              <a:gd name="connsiteX3" fmla="*/ 4114973 w 4669296"/>
              <a:gd name="connsiteY3" fmla="*/ 1108646 h 1108646"/>
              <a:gd name="connsiteX4" fmla="*/ 0 w 4669296"/>
              <a:gd name="connsiteY4" fmla="*/ 1108646 h 1108646"/>
              <a:gd name="connsiteX5" fmla="*/ 554323 w 4669296"/>
              <a:gd name="connsiteY5" fmla="*/ 554323 h 1108646"/>
              <a:gd name="connsiteX6" fmla="*/ 0 w 4669296"/>
              <a:gd name="connsiteY6" fmla="*/ 0 h 1108646"/>
              <a:gd name="connsiteX0" fmla="*/ 0 w 4669296"/>
              <a:gd name="connsiteY0" fmla="*/ 0 h 1108646"/>
              <a:gd name="connsiteX1" fmla="*/ 4114973 w 4669296"/>
              <a:gd name="connsiteY1" fmla="*/ 0 h 1108646"/>
              <a:gd name="connsiteX2" fmla="*/ 4669296 w 4669296"/>
              <a:gd name="connsiteY2" fmla="*/ 554323 h 1108646"/>
              <a:gd name="connsiteX3" fmla="*/ 4114973 w 4669296"/>
              <a:gd name="connsiteY3" fmla="*/ 1108646 h 1108646"/>
              <a:gd name="connsiteX4" fmla="*/ 0 w 4669296"/>
              <a:gd name="connsiteY4" fmla="*/ 1108646 h 1108646"/>
              <a:gd name="connsiteX5" fmla="*/ 120214 w 4669296"/>
              <a:gd name="connsiteY5" fmla="*/ 572796 h 1108646"/>
              <a:gd name="connsiteX6" fmla="*/ 0 w 4669296"/>
              <a:gd name="connsiteY6" fmla="*/ 0 h 1108646"/>
              <a:gd name="connsiteX0" fmla="*/ 0 w 4854023"/>
              <a:gd name="connsiteY0" fmla="*/ 0 h 1108646"/>
              <a:gd name="connsiteX1" fmla="*/ 4114973 w 4854023"/>
              <a:gd name="connsiteY1" fmla="*/ 0 h 1108646"/>
              <a:gd name="connsiteX2" fmla="*/ 4854023 w 4854023"/>
              <a:gd name="connsiteY2" fmla="*/ 554323 h 1108646"/>
              <a:gd name="connsiteX3" fmla="*/ 4114973 w 4854023"/>
              <a:gd name="connsiteY3" fmla="*/ 1108646 h 1108646"/>
              <a:gd name="connsiteX4" fmla="*/ 0 w 4854023"/>
              <a:gd name="connsiteY4" fmla="*/ 1108646 h 1108646"/>
              <a:gd name="connsiteX5" fmla="*/ 120214 w 4854023"/>
              <a:gd name="connsiteY5" fmla="*/ 572796 h 1108646"/>
              <a:gd name="connsiteX6" fmla="*/ 0 w 4854023"/>
              <a:gd name="connsiteY6" fmla="*/ 0 h 1108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54023" h="1108646">
                <a:moveTo>
                  <a:pt x="0" y="0"/>
                </a:moveTo>
                <a:lnTo>
                  <a:pt x="4114973" y="0"/>
                </a:lnTo>
                <a:lnTo>
                  <a:pt x="4854023" y="554323"/>
                </a:lnTo>
                <a:lnTo>
                  <a:pt x="4114973" y="1108646"/>
                </a:lnTo>
                <a:lnTo>
                  <a:pt x="0" y="1108646"/>
                </a:lnTo>
                <a:lnTo>
                  <a:pt x="120214" y="57279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ru-RU"/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C72FFB5F-62B1-7695-CA64-54B4DE259EFA}"/>
              </a:ext>
            </a:extLst>
          </p:cNvPr>
          <p:cNvCxnSpPr>
            <a:cxnSpLocks/>
          </p:cNvCxnSpPr>
          <p:nvPr/>
        </p:nvCxnSpPr>
        <p:spPr>
          <a:xfrm>
            <a:off x="4594477" y="4797152"/>
            <a:ext cx="5295164" cy="0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ADC09D9-0F9F-F24D-A756-0E9ED829227E}"/>
              </a:ext>
            </a:extLst>
          </p:cNvPr>
          <p:cNvSpPr txBox="1"/>
          <p:nvPr/>
        </p:nvSpPr>
        <p:spPr>
          <a:xfrm>
            <a:off x="4690926" y="1564634"/>
            <a:ext cx="4978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Внесение предложений в квалификационные требования для должностей ППС и научных сотрудников</a:t>
            </a:r>
          </a:p>
        </p:txBody>
      </p:sp>
      <p:sp>
        <p:nvSpPr>
          <p:cNvPr id="42" name="Блок-схема: процесс 40">
            <a:extLst>
              <a:ext uri="{FF2B5EF4-FFF2-40B4-BE49-F238E27FC236}">
                <a16:creationId xmlns:a16="http://schemas.microsoft.com/office/drawing/2014/main" id="{A4A49704-6540-A85A-6846-662B4BBBEF02}"/>
              </a:ext>
            </a:extLst>
          </p:cNvPr>
          <p:cNvSpPr/>
          <p:nvPr/>
        </p:nvSpPr>
        <p:spPr bwMode="gray">
          <a:xfrm>
            <a:off x="4723643" y="3102251"/>
            <a:ext cx="5049163" cy="1415693"/>
          </a:xfrm>
          <a:custGeom>
            <a:avLst/>
            <a:gdLst>
              <a:gd name="connsiteX0" fmla="*/ 0 w 4669296"/>
              <a:gd name="connsiteY0" fmla="*/ 0 h 1108646"/>
              <a:gd name="connsiteX1" fmla="*/ 4114973 w 4669296"/>
              <a:gd name="connsiteY1" fmla="*/ 0 h 1108646"/>
              <a:gd name="connsiteX2" fmla="*/ 4669296 w 4669296"/>
              <a:gd name="connsiteY2" fmla="*/ 554323 h 1108646"/>
              <a:gd name="connsiteX3" fmla="*/ 4114973 w 4669296"/>
              <a:gd name="connsiteY3" fmla="*/ 1108646 h 1108646"/>
              <a:gd name="connsiteX4" fmla="*/ 0 w 4669296"/>
              <a:gd name="connsiteY4" fmla="*/ 1108646 h 1108646"/>
              <a:gd name="connsiteX5" fmla="*/ 554323 w 4669296"/>
              <a:gd name="connsiteY5" fmla="*/ 554323 h 1108646"/>
              <a:gd name="connsiteX6" fmla="*/ 0 w 4669296"/>
              <a:gd name="connsiteY6" fmla="*/ 0 h 1108646"/>
              <a:gd name="connsiteX0" fmla="*/ 0 w 4669296"/>
              <a:gd name="connsiteY0" fmla="*/ 0 h 1108646"/>
              <a:gd name="connsiteX1" fmla="*/ 4114973 w 4669296"/>
              <a:gd name="connsiteY1" fmla="*/ 0 h 1108646"/>
              <a:gd name="connsiteX2" fmla="*/ 4669296 w 4669296"/>
              <a:gd name="connsiteY2" fmla="*/ 554323 h 1108646"/>
              <a:gd name="connsiteX3" fmla="*/ 4114973 w 4669296"/>
              <a:gd name="connsiteY3" fmla="*/ 1108646 h 1108646"/>
              <a:gd name="connsiteX4" fmla="*/ 0 w 4669296"/>
              <a:gd name="connsiteY4" fmla="*/ 1108646 h 1108646"/>
              <a:gd name="connsiteX5" fmla="*/ 120214 w 4669296"/>
              <a:gd name="connsiteY5" fmla="*/ 572796 h 1108646"/>
              <a:gd name="connsiteX6" fmla="*/ 0 w 4669296"/>
              <a:gd name="connsiteY6" fmla="*/ 0 h 1108646"/>
              <a:gd name="connsiteX0" fmla="*/ 0 w 4854023"/>
              <a:gd name="connsiteY0" fmla="*/ 0 h 1108646"/>
              <a:gd name="connsiteX1" fmla="*/ 4114973 w 4854023"/>
              <a:gd name="connsiteY1" fmla="*/ 0 h 1108646"/>
              <a:gd name="connsiteX2" fmla="*/ 4854023 w 4854023"/>
              <a:gd name="connsiteY2" fmla="*/ 554323 h 1108646"/>
              <a:gd name="connsiteX3" fmla="*/ 4114973 w 4854023"/>
              <a:gd name="connsiteY3" fmla="*/ 1108646 h 1108646"/>
              <a:gd name="connsiteX4" fmla="*/ 0 w 4854023"/>
              <a:gd name="connsiteY4" fmla="*/ 1108646 h 1108646"/>
              <a:gd name="connsiteX5" fmla="*/ 120214 w 4854023"/>
              <a:gd name="connsiteY5" fmla="*/ 572796 h 1108646"/>
              <a:gd name="connsiteX6" fmla="*/ 0 w 4854023"/>
              <a:gd name="connsiteY6" fmla="*/ 0 h 1108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54023" h="1108646">
                <a:moveTo>
                  <a:pt x="0" y="0"/>
                </a:moveTo>
                <a:lnTo>
                  <a:pt x="4114973" y="0"/>
                </a:lnTo>
                <a:lnTo>
                  <a:pt x="4854023" y="554323"/>
                </a:lnTo>
                <a:lnTo>
                  <a:pt x="4114973" y="1108646"/>
                </a:lnTo>
                <a:lnTo>
                  <a:pt x="0" y="1108646"/>
                </a:lnTo>
                <a:lnTo>
                  <a:pt x="120214" y="57279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ru-RU"/>
          </a:p>
        </p:txBody>
      </p:sp>
      <p:sp>
        <p:nvSpPr>
          <p:cNvPr id="43" name="Блок-схема: процесс 40">
            <a:extLst>
              <a:ext uri="{FF2B5EF4-FFF2-40B4-BE49-F238E27FC236}">
                <a16:creationId xmlns:a16="http://schemas.microsoft.com/office/drawing/2014/main" id="{3FF8068F-98BC-9F6E-4C1D-90C641D71AB4}"/>
              </a:ext>
            </a:extLst>
          </p:cNvPr>
          <p:cNvSpPr/>
          <p:nvPr/>
        </p:nvSpPr>
        <p:spPr bwMode="gray">
          <a:xfrm>
            <a:off x="4733040" y="5049295"/>
            <a:ext cx="5105822" cy="1242180"/>
          </a:xfrm>
          <a:custGeom>
            <a:avLst/>
            <a:gdLst>
              <a:gd name="connsiteX0" fmla="*/ 0 w 4669296"/>
              <a:gd name="connsiteY0" fmla="*/ 0 h 1108646"/>
              <a:gd name="connsiteX1" fmla="*/ 4114973 w 4669296"/>
              <a:gd name="connsiteY1" fmla="*/ 0 h 1108646"/>
              <a:gd name="connsiteX2" fmla="*/ 4669296 w 4669296"/>
              <a:gd name="connsiteY2" fmla="*/ 554323 h 1108646"/>
              <a:gd name="connsiteX3" fmla="*/ 4114973 w 4669296"/>
              <a:gd name="connsiteY3" fmla="*/ 1108646 h 1108646"/>
              <a:gd name="connsiteX4" fmla="*/ 0 w 4669296"/>
              <a:gd name="connsiteY4" fmla="*/ 1108646 h 1108646"/>
              <a:gd name="connsiteX5" fmla="*/ 554323 w 4669296"/>
              <a:gd name="connsiteY5" fmla="*/ 554323 h 1108646"/>
              <a:gd name="connsiteX6" fmla="*/ 0 w 4669296"/>
              <a:gd name="connsiteY6" fmla="*/ 0 h 1108646"/>
              <a:gd name="connsiteX0" fmla="*/ 0 w 4669296"/>
              <a:gd name="connsiteY0" fmla="*/ 0 h 1108646"/>
              <a:gd name="connsiteX1" fmla="*/ 4114973 w 4669296"/>
              <a:gd name="connsiteY1" fmla="*/ 0 h 1108646"/>
              <a:gd name="connsiteX2" fmla="*/ 4669296 w 4669296"/>
              <a:gd name="connsiteY2" fmla="*/ 554323 h 1108646"/>
              <a:gd name="connsiteX3" fmla="*/ 4114973 w 4669296"/>
              <a:gd name="connsiteY3" fmla="*/ 1108646 h 1108646"/>
              <a:gd name="connsiteX4" fmla="*/ 0 w 4669296"/>
              <a:gd name="connsiteY4" fmla="*/ 1108646 h 1108646"/>
              <a:gd name="connsiteX5" fmla="*/ 120214 w 4669296"/>
              <a:gd name="connsiteY5" fmla="*/ 572796 h 1108646"/>
              <a:gd name="connsiteX6" fmla="*/ 0 w 4669296"/>
              <a:gd name="connsiteY6" fmla="*/ 0 h 1108646"/>
              <a:gd name="connsiteX0" fmla="*/ 0 w 4854023"/>
              <a:gd name="connsiteY0" fmla="*/ 0 h 1108646"/>
              <a:gd name="connsiteX1" fmla="*/ 4114973 w 4854023"/>
              <a:gd name="connsiteY1" fmla="*/ 0 h 1108646"/>
              <a:gd name="connsiteX2" fmla="*/ 4854023 w 4854023"/>
              <a:gd name="connsiteY2" fmla="*/ 554323 h 1108646"/>
              <a:gd name="connsiteX3" fmla="*/ 4114973 w 4854023"/>
              <a:gd name="connsiteY3" fmla="*/ 1108646 h 1108646"/>
              <a:gd name="connsiteX4" fmla="*/ 0 w 4854023"/>
              <a:gd name="connsiteY4" fmla="*/ 1108646 h 1108646"/>
              <a:gd name="connsiteX5" fmla="*/ 120214 w 4854023"/>
              <a:gd name="connsiteY5" fmla="*/ 572796 h 1108646"/>
              <a:gd name="connsiteX6" fmla="*/ 0 w 4854023"/>
              <a:gd name="connsiteY6" fmla="*/ 0 h 1108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54023" h="1108646">
                <a:moveTo>
                  <a:pt x="0" y="0"/>
                </a:moveTo>
                <a:lnTo>
                  <a:pt x="4114973" y="0"/>
                </a:lnTo>
                <a:lnTo>
                  <a:pt x="4854023" y="554323"/>
                </a:lnTo>
                <a:lnTo>
                  <a:pt x="4114973" y="1108646"/>
                </a:lnTo>
                <a:lnTo>
                  <a:pt x="0" y="1108646"/>
                </a:lnTo>
                <a:lnTo>
                  <a:pt x="120214" y="57279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ru-RU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A5B93D9-F501-65D2-AFE0-DD1EFEFEDAFD}"/>
              </a:ext>
            </a:extLst>
          </p:cNvPr>
          <p:cNvSpPr txBox="1"/>
          <p:nvPr/>
        </p:nvSpPr>
        <p:spPr>
          <a:xfrm>
            <a:off x="4835388" y="5215385"/>
            <a:ext cx="45510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Внесение предложений по усовершенствованию индикаторов научной деятельности и поощрения сотрудников ВУЗа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A23A345-CF00-8A15-5824-51FA601AC850}"/>
              </a:ext>
            </a:extLst>
          </p:cNvPr>
          <p:cNvSpPr txBox="1"/>
          <p:nvPr/>
        </p:nvSpPr>
        <p:spPr>
          <a:xfrm>
            <a:off x="4824733" y="3162339"/>
            <a:ext cx="45859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Внесение предложений по финансированию публикаций, участия в научных мероприятиях (международного и республиканского уровня), монографии, патентов и других научных продукции из средств университета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32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дицинское оборудование, медицинский, Лабораторное оборудование, здравоохранение&#10;&#10;Автоматически созданное описание">
            <a:extLst>
              <a:ext uri="{FF2B5EF4-FFF2-40B4-BE49-F238E27FC236}">
                <a16:creationId xmlns:a16="http://schemas.microsoft.com/office/drawing/2014/main" id="{5ABDCE9F-6C5F-6E88-F7E1-21EDF8983D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88" y="476672"/>
            <a:ext cx="9900729" cy="638132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222699" y="-23395"/>
            <a:ext cx="7176797" cy="88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ru-RU" sz="2000" b="1" dirty="0">
              <a:solidFill>
                <a:srgbClr val="2A166F"/>
              </a:solidFill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99300" y="6356355"/>
            <a:ext cx="2311400" cy="365125"/>
          </a:xfrm>
        </p:spPr>
        <p:txBody>
          <a:bodyPr/>
          <a:lstStyle/>
          <a:p>
            <a:pPr>
              <a:defRPr/>
            </a:pPr>
            <a:fld id="{40577638-2F45-4415-AFB6-3FE483948438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grpSp>
        <p:nvGrpSpPr>
          <p:cNvPr id="11" name="Группа 10"/>
          <p:cNvGrpSpPr/>
          <p:nvPr/>
        </p:nvGrpSpPr>
        <p:grpSpPr>
          <a:xfrm>
            <a:off x="16358" y="29147"/>
            <a:ext cx="9906001" cy="887783"/>
            <a:chOff x="-1" y="7830"/>
            <a:chExt cx="9906001" cy="830264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738103"/>
              <a:ext cx="9906000" cy="9999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2A166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7830"/>
              <a:ext cx="9905999" cy="573757"/>
            </a:xfrm>
            <a:prstGeom prst="rect">
              <a:avLst/>
            </a:prstGeom>
            <a:solidFill>
              <a:srgbClr val="1B045C"/>
            </a:solidFill>
            <a:ln>
              <a:solidFill>
                <a:srgbClr val="240C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175520" y="23317"/>
            <a:ext cx="86087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вопросов, рассмотренных Научным комитетом в первом полугодии 2024 года</a:t>
            </a:r>
          </a:p>
        </p:txBody>
      </p:sp>
      <p:pic>
        <p:nvPicPr>
          <p:cNvPr id="123" name="Рисунок 122" descr="C:\Users\Sony\Downloads\Лого КМУ.png">
            <a:extLst>
              <a:ext uri="{FF2B5EF4-FFF2-40B4-BE49-F238E27FC236}">
                <a16:creationId xmlns:a16="http://schemas.microsoft.com/office/drawing/2014/main" id="{F8C627BC-EC7F-4D1D-ADCE-232C9CB78C2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6576" cy="738103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Rectangle 1">
            <a:extLst>
              <a:ext uri="{FF2B5EF4-FFF2-40B4-BE49-F238E27FC236}">
                <a16:creationId xmlns:a16="http://schemas.microsoft.com/office/drawing/2014/main" id="{E2E79EA7-29C4-FD8D-26FF-66605A6E5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8461" y="1604847"/>
            <a:ext cx="158711" cy="182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11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" name="Схема 22">
            <a:extLst>
              <a:ext uri="{FF2B5EF4-FFF2-40B4-BE49-F238E27FC236}">
                <a16:creationId xmlns:a16="http://schemas.microsoft.com/office/drawing/2014/main" id="{9F7ED13E-722A-9C75-DAB2-2FA1B8F34D5D}"/>
              </a:ext>
            </a:extLst>
          </p:cNvPr>
          <p:cNvGraphicFramePr/>
          <p:nvPr/>
        </p:nvGraphicFramePr>
        <p:xfrm>
          <a:off x="348335" y="3206089"/>
          <a:ext cx="5036713" cy="1483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89EAEC9-FB5F-B1E7-C301-4A3ED6FFCDC4}"/>
              </a:ext>
            </a:extLst>
          </p:cNvPr>
          <p:cNvSpPr/>
          <p:nvPr/>
        </p:nvSpPr>
        <p:spPr bwMode="gray">
          <a:xfrm>
            <a:off x="634277" y="947160"/>
            <a:ext cx="8628680" cy="44759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и утверждение Положения о предварительном обсуждении диссертации 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85748C1A-4917-E61D-71FB-FB5B7CEBFF2F}"/>
              </a:ext>
            </a:extLst>
          </p:cNvPr>
          <p:cNvSpPr/>
          <p:nvPr/>
        </p:nvSpPr>
        <p:spPr bwMode="gray">
          <a:xfrm>
            <a:off x="638660" y="1524530"/>
            <a:ext cx="8628680" cy="477652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Внесение предложения руководству о возобновлении конкурса на внутренние гранты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9215CED-5B78-5946-8F07-69D2F565E7C3}"/>
              </a:ext>
            </a:extLst>
          </p:cNvPr>
          <p:cNvSpPr/>
          <p:nvPr/>
        </p:nvSpPr>
        <p:spPr bwMode="gray">
          <a:xfrm>
            <a:off x="634277" y="2110899"/>
            <a:ext cx="4230831" cy="111220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Обсуждение формата отбора публикаций, </a:t>
            </a:r>
          </a:p>
          <a:p>
            <a:pPr algn="ctr"/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планируемых для оплаты из средств</a:t>
            </a:r>
          </a:p>
          <a:p>
            <a:pPr algn="ctr"/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Университета (вне рамок грантов </a:t>
            </a:r>
          </a:p>
          <a:p>
            <a:pPr algn="ctr"/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конкурсов) </a:t>
            </a:r>
            <a:endParaRPr lang="ru-RU" sz="1600" b="1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24ED2718-55BC-AD2C-8785-0022CB9F7CB1}"/>
              </a:ext>
            </a:extLst>
          </p:cNvPr>
          <p:cNvSpPr/>
          <p:nvPr/>
        </p:nvSpPr>
        <p:spPr bwMode="gray">
          <a:xfrm>
            <a:off x="5003141" y="2131487"/>
            <a:ext cx="4278569" cy="110285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Обсуждение вопроса по планированию </a:t>
            </a:r>
          </a:p>
          <a:p>
            <a:pPr algn="ctr"/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конференций (вне рамок конкурсов </a:t>
            </a:r>
          </a:p>
          <a:p>
            <a:pPr algn="ctr"/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грантов)</a:t>
            </a:r>
            <a:endParaRPr lang="ru-RU" sz="1600" b="1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8039E89F-3203-FEE0-B4A6-22F194B1D9C8}"/>
              </a:ext>
            </a:extLst>
          </p:cNvPr>
          <p:cNvSpPr/>
          <p:nvPr/>
        </p:nvSpPr>
        <p:spPr bwMode="gray">
          <a:xfrm>
            <a:off x="643790" y="3384916"/>
            <a:ext cx="8651134" cy="520264"/>
          </a:xfrm>
          <a:prstGeom prst="round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Рассмотрение планов/программ международного и Республиканского сотрудничества</a:t>
            </a:r>
            <a:endParaRPr lang="ru-RU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C9A599B6-8A0C-D485-436A-82308BF5998D}"/>
              </a:ext>
            </a:extLst>
          </p:cNvPr>
          <p:cNvSpPr/>
          <p:nvPr/>
        </p:nvSpPr>
        <p:spPr bwMode="gray">
          <a:xfrm>
            <a:off x="626825" y="4031388"/>
            <a:ext cx="4238283" cy="10440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Рассмотрение кандидатур победителей</a:t>
            </a:r>
          </a:p>
          <a:p>
            <a:pPr algn="ctr"/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конкурса к Дню Науки</a:t>
            </a:r>
            <a:endParaRPr lang="ru-RU" sz="1600" b="1" dirty="0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2B8794C2-3F23-CDA5-716B-6C922B8F9BEE}"/>
              </a:ext>
            </a:extLst>
          </p:cNvPr>
          <p:cNvSpPr/>
          <p:nvPr/>
        </p:nvSpPr>
        <p:spPr bwMode="gray">
          <a:xfrm>
            <a:off x="5003141" y="4054783"/>
            <a:ext cx="4289475" cy="10270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ru-RU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Обсуждение и предложение приоритетных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направлений научных исследований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ВУЗа период 5 лет (2024-2028 гг.)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49C4B0D9-D1CF-F9DA-91A4-51A5D68DCF18}"/>
              </a:ext>
            </a:extLst>
          </p:cNvPr>
          <p:cNvSpPr/>
          <p:nvPr/>
        </p:nvSpPr>
        <p:spPr bwMode="gray">
          <a:xfrm>
            <a:off x="630576" y="5237247"/>
            <a:ext cx="8651134" cy="590976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Рассмотрение проектов заявок для участия в конкурсах на грантовое финансирование </a:t>
            </a:r>
          </a:p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научных исследований</a:t>
            </a:r>
            <a:endParaRPr lang="ru-RU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CB48E41D-538D-146F-4E17-15C6F9AE9AE0}"/>
              </a:ext>
            </a:extLst>
          </p:cNvPr>
          <p:cNvSpPr/>
          <p:nvPr/>
        </p:nvSpPr>
        <p:spPr bwMode="gray">
          <a:xfrm>
            <a:off x="643790" y="5955686"/>
            <a:ext cx="8651134" cy="590976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Рассмотрение проектов научно-технических программ для участия в конкурсах </a:t>
            </a:r>
          </a:p>
          <a:p>
            <a:pPr algn="ctr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программно-целевое финансирование научных исследований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626EE5F8-83DC-947E-19FF-204D3A2DB8B0}"/>
              </a:ext>
            </a:extLst>
          </p:cNvPr>
          <p:cNvSpPr/>
          <p:nvPr/>
        </p:nvSpPr>
        <p:spPr bwMode="gray">
          <a:xfrm>
            <a:off x="272480" y="947160"/>
            <a:ext cx="504055" cy="456061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ru-RU"/>
          </a:p>
        </p:txBody>
      </p:sp>
      <p:pic>
        <p:nvPicPr>
          <p:cNvPr id="37" name="Рисунок 36" descr="Изображение выглядит как канцтовары&#10;&#10;Автоматически созданное описание">
            <a:extLst>
              <a:ext uri="{FF2B5EF4-FFF2-40B4-BE49-F238E27FC236}">
                <a16:creationId xmlns:a16="http://schemas.microsoft.com/office/drawing/2014/main" id="{219B11D5-FB6F-797C-C27A-941D08F4945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471" b="92000" l="7059" r="95765">
                        <a14:foregroundMark x1="9647" y1="88941" x2="34118" y2="64706"/>
                        <a14:foregroundMark x1="7059" y1="92235" x2="7360" y2="92054"/>
                        <a14:foregroundMark x1="10087" y1="89962" x2="26824" y2="74118"/>
                        <a14:foregroundMark x1="68471" y1="7294" x2="84706" y2="14588"/>
                        <a14:foregroundMark x1="84706" y1="14588" x2="95765" y2="28706"/>
                        <a14:foregroundMark x1="95765" y1="28706" x2="95765" y2="30588"/>
                        <a14:foregroundMark x1="72471" y1="4471" x2="66824" y2="4471"/>
                        <a14:backgroundMark x1="10588" y1="90588" x2="8471" y2="91294"/>
                        <a14:backgroundMark x1="8235" y1="92706" x2="8471" y2="92235"/>
                        <a14:backgroundMark x1="7294" y1="92941" x2="6588" y2="91529"/>
                        <a14:backgroundMark x1="7059" y1="92706" x2="7765" y2="92235"/>
                        <a14:backgroundMark x1="8706" y1="91765" x2="7294" y2="91294"/>
                        <a14:backgroundMark x1="7765" y1="93176" x2="7059" y2="91294"/>
                        <a14:backgroundMark x1="9647" y1="90353" x2="8471" y2="88941"/>
                        <a14:backgroundMark x1="38588" y1="92000" x2="38588" y2="9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6415" y="882752"/>
            <a:ext cx="371503" cy="371503"/>
          </a:xfrm>
          <a:prstGeom prst="rect">
            <a:avLst/>
          </a:prstGeom>
        </p:spPr>
      </p:pic>
      <p:sp>
        <p:nvSpPr>
          <p:cNvPr id="48" name="Овал 47">
            <a:extLst>
              <a:ext uri="{FF2B5EF4-FFF2-40B4-BE49-F238E27FC236}">
                <a16:creationId xmlns:a16="http://schemas.microsoft.com/office/drawing/2014/main" id="{7D782BC9-1F79-02EA-6E65-B18F1610D90C}"/>
              </a:ext>
            </a:extLst>
          </p:cNvPr>
          <p:cNvSpPr/>
          <p:nvPr/>
        </p:nvSpPr>
        <p:spPr bwMode="gray">
          <a:xfrm>
            <a:off x="272480" y="1556855"/>
            <a:ext cx="504055" cy="456061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ru-RU"/>
          </a:p>
        </p:txBody>
      </p:sp>
      <p:pic>
        <p:nvPicPr>
          <p:cNvPr id="29" name="Рисунок 28" descr="Изображение выглядит как канцтовары&#10;&#10;Автоматически созданное описание">
            <a:extLst>
              <a:ext uri="{FF2B5EF4-FFF2-40B4-BE49-F238E27FC236}">
                <a16:creationId xmlns:a16="http://schemas.microsoft.com/office/drawing/2014/main" id="{81795E7B-5106-50E3-2F6C-D17FEB77DF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471" b="92000" l="7059" r="95765">
                        <a14:foregroundMark x1="9647" y1="88941" x2="34118" y2="64706"/>
                        <a14:foregroundMark x1="7059" y1="92235" x2="7360" y2="92054"/>
                        <a14:foregroundMark x1="10087" y1="89962" x2="26824" y2="74118"/>
                        <a14:foregroundMark x1="68471" y1="7294" x2="84706" y2="14588"/>
                        <a14:foregroundMark x1="84706" y1="14588" x2="95765" y2="28706"/>
                        <a14:foregroundMark x1="95765" y1="28706" x2="95765" y2="30588"/>
                        <a14:foregroundMark x1="72471" y1="4471" x2="66824" y2="4471"/>
                        <a14:backgroundMark x1="10588" y1="90588" x2="8471" y2="91294"/>
                        <a14:backgroundMark x1="8235" y1="92706" x2="8471" y2="92235"/>
                        <a14:backgroundMark x1="7294" y1="92941" x2="6588" y2="91529"/>
                        <a14:backgroundMark x1="7059" y1="92706" x2="7765" y2="92235"/>
                        <a14:backgroundMark x1="8706" y1="91765" x2="7294" y2="91294"/>
                        <a14:backgroundMark x1="7765" y1="93176" x2="7059" y2="91294"/>
                        <a14:backgroundMark x1="9647" y1="90353" x2="8471" y2="88941"/>
                        <a14:backgroundMark x1="38588" y1="92000" x2="38588" y2="9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5161" y="1516611"/>
            <a:ext cx="371503" cy="371503"/>
          </a:xfrm>
          <a:prstGeom prst="rect">
            <a:avLst/>
          </a:prstGeom>
        </p:spPr>
      </p:pic>
      <p:sp>
        <p:nvSpPr>
          <p:cNvPr id="49" name="Овал 48">
            <a:extLst>
              <a:ext uri="{FF2B5EF4-FFF2-40B4-BE49-F238E27FC236}">
                <a16:creationId xmlns:a16="http://schemas.microsoft.com/office/drawing/2014/main" id="{EA48BFDF-E4B3-FA47-298B-B5547372CDEB}"/>
              </a:ext>
            </a:extLst>
          </p:cNvPr>
          <p:cNvSpPr/>
          <p:nvPr/>
        </p:nvSpPr>
        <p:spPr bwMode="gray">
          <a:xfrm>
            <a:off x="9160117" y="5303191"/>
            <a:ext cx="504055" cy="456061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ru-RU"/>
          </a:p>
        </p:txBody>
      </p:sp>
      <p:pic>
        <p:nvPicPr>
          <p:cNvPr id="41" name="Рисунок 40" descr="Изображение выглядит как канцтовары&#10;&#10;Автоматически созданное описание">
            <a:extLst>
              <a:ext uri="{FF2B5EF4-FFF2-40B4-BE49-F238E27FC236}">
                <a16:creationId xmlns:a16="http://schemas.microsoft.com/office/drawing/2014/main" id="{B29192DA-51DC-6676-B5F4-F6FE6C376C1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471" b="92000" l="7059" r="95765">
                        <a14:foregroundMark x1="9647" y1="88941" x2="34118" y2="64706"/>
                        <a14:foregroundMark x1="7059" y1="92235" x2="7360" y2="92054"/>
                        <a14:foregroundMark x1="10087" y1="89962" x2="26824" y2="74118"/>
                        <a14:foregroundMark x1="68471" y1="7294" x2="84706" y2="14588"/>
                        <a14:foregroundMark x1="84706" y1="14588" x2="95765" y2="28706"/>
                        <a14:foregroundMark x1="95765" y1="28706" x2="95765" y2="30588"/>
                        <a14:foregroundMark x1="72471" y1="4471" x2="66824" y2="4471"/>
                        <a14:backgroundMark x1="10588" y1="90588" x2="8471" y2="91294"/>
                        <a14:backgroundMark x1="8235" y1="92706" x2="8471" y2="92235"/>
                        <a14:backgroundMark x1="7294" y1="92941" x2="6588" y2="91529"/>
                        <a14:backgroundMark x1="7059" y1="92706" x2="7765" y2="92235"/>
                        <a14:backgroundMark x1="8706" y1="91765" x2="7294" y2="91294"/>
                        <a14:backgroundMark x1="7765" y1="93176" x2="7059" y2="91294"/>
                        <a14:backgroundMark x1="9647" y1="90353" x2="8471" y2="88941"/>
                        <a14:backgroundMark x1="38588" y1="92000" x2="38588" y2="9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272" y="5224167"/>
            <a:ext cx="371503" cy="371503"/>
          </a:xfrm>
          <a:prstGeom prst="rect">
            <a:avLst/>
          </a:prstGeom>
        </p:spPr>
      </p:pic>
      <p:sp>
        <p:nvSpPr>
          <p:cNvPr id="50" name="Овал 49">
            <a:extLst>
              <a:ext uri="{FF2B5EF4-FFF2-40B4-BE49-F238E27FC236}">
                <a16:creationId xmlns:a16="http://schemas.microsoft.com/office/drawing/2014/main" id="{DC00CE12-A209-DFCC-B048-CCAC3C3657EE}"/>
              </a:ext>
            </a:extLst>
          </p:cNvPr>
          <p:cNvSpPr/>
          <p:nvPr/>
        </p:nvSpPr>
        <p:spPr bwMode="gray">
          <a:xfrm>
            <a:off x="9161772" y="5981756"/>
            <a:ext cx="504055" cy="456061"/>
          </a:xfrm>
          <a:prstGeom prst="ellipse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ru-RU"/>
          </a:p>
        </p:txBody>
      </p:sp>
      <p:pic>
        <p:nvPicPr>
          <p:cNvPr id="51" name="Рисунок 50" descr="Изображение выглядит как канцтовары&#10;&#10;Автоматически созданное описание">
            <a:extLst>
              <a:ext uri="{FF2B5EF4-FFF2-40B4-BE49-F238E27FC236}">
                <a16:creationId xmlns:a16="http://schemas.microsoft.com/office/drawing/2014/main" id="{6D7C0D1E-C4BF-EAF8-4B52-C8214F09F21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471" b="92000" l="7059" r="95765">
                        <a14:foregroundMark x1="9647" y1="88941" x2="34118" y2="64706"/>
                        <a14:foregroundMark x1="7059" y1="92235" x2="7360" y2="92054"/>
                        <a14:foregroundMark x1="10087" y1="89962" x2="26824" y2="74118"/>
                        <a14:foregroundMark x1="68471" y1="7294" x2="84706" y2="14588"/>
                        <a14:foregroundMark x1="84706" y1="14588" x2="95765" y2="28706"/>
                        <a14:foregroundMark x1="95765" y1="28706" x2="95765" y2="30588"/>
                        <a14:foregroundMark x1="72471" y1="4471" x2="66824" y2="4471"/>
                        <a14:backgroundMark x1="10588" y1="90588" x2="8471" y2="91294"/>
                        <a14:backgroundMark x1="8235" y1="92706" x2="8471" y2="92235"/>
                        <a14:backgroundMark x1="7294" y1="92941" x2="6588" y2="91529"/>
                        <a14:backgroundMark x1="7059" y1="92706" x2="7765" y2="92235"/>
                        <a14:backgroundMark x1="8706" y1="91765" x2="7294" y2="91294"/>
                        <a14:backgroundMark x1="7765" y1="93176" x2="7059" y2="91294"/>
                        <a14:backgroundMark x1="9647" y1="90353" x2="8471" y2="88941"/>
                        <a14:backgroundMark x1="38588" y1="92000" x2="38588" y2="92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273" y="5912827"/>
            <a:ext cx="371503" cy="37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3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 descr="Изображение выглядит как снимок экрана, размытие&#10;&#10;Автоматически созданное описание">
            <a:extLst>
              <a:ext uri="{FF2B5EF4-FFF2-40B4-BE49-F238E27FC236}">
                <a16:creationId xmlns:a16="http://schemas.microsoft.com/office/drawing/2014/main" id="{7A5753B0-027C-354C-71A2-83CEAA4C981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809" y="571222"/>
            <a:ext cx="9935808" cy="641148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222699" y="-23395"/>
            <a:ext cx="7176797" cy="88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ru-RU" sz="2000" b="1" dirty="0">
              <a:solidFill>
                <a:srgbClr val="2A166F"/>
              </a:solidFill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99300" y="6356355"/>
            <a:ext cx="2311400" cy="365125"/>
          </a:xfrm>
        </p:spPr>
        <p:txBody>
          <a:bodyPr/>
          <a:lstStyle/>
          <a:p>
            <a:pPr>
              <a:defRPr/>
            </a:pPr>
            <a:fld id="{40577638-2F45-4415-AFB6-3FE483948438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grpSp>
        <p:nvGrpSpPr>
          <p:cNvPr id="11" name="Группа 10"/>
          <p:cNvGrpSpPr/>
          <p:nvPr/>
        </p:nvGrpSpPr>
        <p:grpSpPr>
          <a:xfrm>
            <a:off x="0" y="-2535"/>
            <a:ext cx="9935810" cy="830264"/>
            <a:chOff x="-1" y="7830"/>
            <a:chExt cx="9906001" cy="830264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738103"/>
              <a:ext cx="9906000" cy="9999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2A166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7830"/>
              <a:ext cx="9905999" cy="573757"/>
            </a:xfrm>
            <a:prstGeom prst="rect">
              <a:avLst/>
            </a:prstGeom>
            <a:solidFill>
              <a:srgbClr val="1B045C"/>
            </a:solidFill>
            <a:ln>
              <a:solidFill>
                <a:srgbClr val="240C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3" name="Рисунок 122" descr="C:\Users\Sony\Downloads\Лого КМУ.png">
            <a:extLst>
              <a:ext uri="{FF2B5EF4-FFF2-40B4-BE49-F238E27FC236}">
                <a16:creationId xmlns:a16="http://schemas.microsoft.com/office/drawing/2014/main" id="{F8C627BC-EC7F-4D1D-ADCE-232C9CB78C2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6576" cy="7381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9431EB-2DEC-923D-D1DE-CEACED41634A}"/>
              </a:ext>
            </a:extLst>
          </p:cNvPr>
          <p:cNvSpPr txBox="1"/>
          <p:nvPr/>
        </p:nvSpPr>
        <p:spPr>
          <a:xfrm>
            <a:off x="272480" y="884563"/>
            <a:ext cx="4982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17" name="Рисунок 16" descr="Изображение выглядит как мультфильм, одежда, челове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AB9A3F7A-93DF-A86D-6DE2-39096F27999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7448" y1="38396" x2="36250" y2="42813"/>
                        <a14:foregroundMark x1="38750" y1="33594" x2="37635" y2="37708"/>
                        <a14:foregroundMark x1="31875" y1="28906" x2="29063" y2="45625"/>
                        <a14:foregroundMark x1="17656" y1="41250" x2="23750" y2="59688"/>
                        <a14:foregroundMark x1="18750" y1="39375" x2="20000" y2="60469"/>
                        <a14:foregroundMark x1="20000" y1="60469" x2="20469" y2="60938"/>
                        <a14:foregroundMark x1="17969" y1="50156" x2="19375" y2="60313"/>
                        <a14:foregroundMark x1="42969" y1="38750" x2="57031" y2="38438"/>
                        <a14:foregroundMark x1="57031" y1="38438" x2="58281" y2="38438"/>
                        <a14:foregroundMark x1="65938" y1="30469" x2="68281" y2="42969"/>
                        <a14:foregroundMark x1="68281" y1="42969" x2="73438" y2="51563"/>
                        <a14:foregroundMark x1="73438" y1="51563" x2="81250" y2="54063"/>
                        <a14:foregroundMark x1="81250" y1="54063" x2="82500" y2="64219"/>
                        <a14:foregroundMark x1="82500" y1="64219" x2="82031" y2="64375"/>
                        <a14:foregroundMark x1="76250" y1="66094" x2="79063" y2="59062"/>
                        <a14:foregroundMark x1="60156" y1="57344" x2="67656" y2="56406"/>
                        <a14:foregroundMark x1="44063" y1="48594" x2="56875" y2="48594"/>
                        <a14:foregroundMark x1="38281" y1="53594" x2="37813" y2="60781"/>
                        <a14:foregroundMark x1="17188" y1="50469" x2="18594" y2="57813"/>
                        <a14:foregroundMark x1="64219" y1="45313" x2="65625" y2="40313"/>
                        <a14:foregroundMark x1="65156" y1="39688" x2="64375" y2="42500"/>
                        <a14:foregroundMark x1="77500" y1="43750" x2="82813" y2="49688"/>
                        <a14:foregroundMark x1="82813" y1="49063" x2="79844" y2="45313"/>
                        <a14:foregroundMark x1="80313" y1="45313" x2="82813" y2="48125"/>
                        <a14:foregroundMark x1="82813" y1="47813" x2="80156" y2="45469"/>
                        <a14:backgroundMark x1="39375" y1="35781" x2="41563" y2="36875"/>
                        <a14:backgroundMark x1="41406" y1="36094" x2="40938" y2="3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787" y="3910937"/>
            <a:ext cx="3869065" cy="386906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44EE024-3592-5ECB-EEA6-FB00760CADC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44167" y1="30000" x2="43833" y2="48333"/>
                        <a14:foregroundMark x1="43667" y1="31000" x2="47500" y2="38167"/>
                        <a14:foregroundMark x1="47500" y1="38167" x2="55167" y2="33000"/>
                        <a14:foregroundMark x1="55167" y1="33000" x2="47167" y2="28000"/>
                        <a14:foregroundMark x1="47167" y1="28000" x2="38667" y2="31500"/>
                        <a14:foregroundMark x1="38667" y1="31500" x2="37000" y2="36000"/>
                        <a14:foregroundMark x1="50167" y1="28167" x2="42833" y2="25667"/>
                        <a14:foregroundMark x1="42833" y1="25667" x2="37000" y2="30667"/>
                        <a14:foregroundMark x1="37000" y1="30667" x2="37833" y2="39000"/>
                        <a14:foregroundMark x1="37833" y1="39000" x2="47000" y2="41500"/>
                        <a14:foregroundMark x1="47000" y1="41500" x2="51500" y2="36333"/>
                        <a14:foregroundMark x1="43167" y1="37333" x2="41333" y2="31500"/>
                        <a14:foregroundMark x1="41833" y1="25667" x2="35500" y2="31333"/>
                        <a14:foregroundMark x1="35500" y1="31333" x2="36333" y2="37333"/>
                        <a14:foregroundMark x1="42167" y1="72667" x2="46667" y2="85667"/>
                        <a14:foregroundMark x1="32667" y1="77500" x2="40000" y2="79667"/>
                        <a14:foregroundMark x1="22167" y1="75500" x2="25833" y2="77833"/>
                        <a14:foregroundMark x1="24167" y1="77500" x2="21500" y2="7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268" y="568595"/>
            <a:ext cx="3042036" cy="30420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5B0D29E-B1C4-E815-33B1-83C881A6E217}"/>
              </a:ext>
            </a:extLst>
          </p:cNvPr>
          <p:cNvSpPr txBox="1"/>
          <p:nvPr/>
        </p:nvSpPr>
        <p:spPr>
          <a:xfrm>
            <a:off x="1496616" y="2099681"/>
            <a:ext cx="708966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</a:p>
          <a:p>
            <a:pPr algn="ctr"/>
            <a:r>
              <a:rPr lang="ru-RU" sz="5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заседаний Научного комитета</a:t>
            </a:r>
          </a:p>
        </p:txBody>
      </p:sp>
    </p:spTree>
    <p:extLst>
      <p:ext uri="{BB962C8B-B14F-4D97-AF65-F5344CB8AC3E}">
        <p14:creationId xmlns:p14="http://schemas.microsoft.com/office/powerpoint/2010/main" val="60037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 descr="Изображение выглядит как снимок экрана, размытие&#10;&#10;Автоматически созданное описание">
            <a:extLst>
              <a:ext uri="{FF2B5EF4-FFF2-40B4-BE49-F238E27FC236}">
                <a16:creationId xmlns:a16="http://schemas.microsoft.com/office/drawing/2014/main" id="{7A5753B0-027C-354C-71A2-83CEAA4C981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574"/>
            <a:ext cx="9935808" cy="641148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222699" y="-23395"/>
            <a:ext cx="7176797" cy="88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ru-RU" sz="2000" b="1" dirty="0">
              <a:solidFill>
                <a:srgbClr val="2A166F"/>
              </a:solidFill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99300" y="6356355"/>
            <a:ext cx="2311400" cy="365125"/>
          </a:xfrm>
        </p:spPr>
        <p:txBody>
          <a:bodyPr/>
          <a:lstStyle/>
          <a:p>
            <a:pPr>
              <a:defRPr/>
            </a:pPr>
            <a:fld id="{40577638-2F45-4415-AFB6-3FE483948438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grpSp>
        <p:nvGrpSpPr>
          <p:cNvPr id="11" name="Группа 10"/>
          <p:cNvGrpSpPr/>
          <p:nvPr/>
        </p:nvGrpSpPr>
        <p:grpSpPr>
          <a:xfrm>
            <a:off x="0" y="-2535"/>
            <a:ext cx="9935810" cy="830264"/>
            <a:chOff x="-1" y="7830"/>
            <a:chExt cx="9906001" cy="830264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738103"/>
              <a:ext cx="9906000" cy="9999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2A166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7830"/>
              <a:ext cx="9905999" cy="573757"/>
            </a:xfrm>
            <a:prstGeom prst="rect">
              <a:avLst/>
            </a:prstGeom>
            <a:solidFill>
              <a:srgbClr val="1B045C"/>
            </a:solidFill>
            <a:ln>
              <a:solidFill>
                <a:srgbClr val="240C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3" name="Рисунок 122" descr="C:\Users\Sony\Downloads\Лого КМУ.png">
            <a:extLst>
              <a:ext uri="{FF2B5EF4-FFF2-40B4-BE49-F238E27FC236}">
                <a16:creationId xmlns:a16="http://schemas.microsoft.com/office/drawing/2014/main" id="{F8C627BC-EC7F-4D1D-ADCE-232C9CB78C2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6576" cy="73810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F541BC21-DCDE-495E-982B-78DCF6D8C0C9}"/>
              </a:ext>
            </a:extLst>
          </p:cNvPr>
          <p:cNvSpPr/>
          <p:nvPr/>
        </p:nvSpPr>
        <p:spPr>
          <a:xfrm>
            <a:off x="776535" y="107340"/>
            <a:ext cx="91294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РАЗРАБОТАННЫЕ ПРЕДЛОЖЕНИЯ И ПОЛОЖЕНИЯ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9431EB-2DEC-923D-D1DE-CEACED41634A}"/>
              </a:ext>
            </a:extLst>
          </p:cNvPr>
          <p:cNvSpPr txBox="1"/>
          <p:nvPr/>
        </p:nvSpPr>
        <p:spPr>
          <a:xfrm>
            <a:off x="272480" y="884563"/>
            <a:ext cx="4982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45D8BC1-1BD8-4DD2-95CE-BDCC3D941E3D}"/>
              </a:ext>
            </a:extLst>
          </p:cNvPr>
          <p:cNvSpPr/>
          <p:nvPr/>
        </p:nvSpPr>
        <p:spPr bwMode="gray">
          <a:xfrm>
            <a:off x="216158" y="1478009"/>
            <a:ext cx="3024336" cy="11790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kk-KZ" sz="14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№ 2 от 17.01.2023</a:t>
            </a:r>
            <a:endParaRPr lang="en-US" sz="1400" b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kk-KZ" sz="1400" b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kk-KZ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kk-KZ" sz="14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несено изменения и дополнения в </a:t>
            </a:r>
          </a:p>
          <a:p>
            <a:pPr algn="ctr"/>
            <a:r>
              <a:rPr lang="kk-KZ" sz="14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Положение о Научном Комитете </a:t>
            </a:r>
          </a:p>
          <a:p>
            <a:pPr algn="ctr"/>
            <a:r>
              <a:rPr lang="kk-KZ" sz="14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Сената НАО «МУК».</a:t>
            </a:r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56B4527-3C60-3F14-99CC-6A43BFE01039}"/>
              </a:ext>
            </a:extLst>
          </p:cNvPr>
          <p:cNvSpPr/>
          <p:nvPr/>
        </p:nvSpPr>
        <p:spPr bwMode="gray">
          <a:xfrm>
            <a:off x="3441216" y="1338415"/>
            <a:ext cx="6360624" cy="131189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kk-KZ" sz="17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№ 4 от 25.04.2023</a:t>
            </a:r>
          </a:p>
          <a:p>
            <a:pPr algn="ctr"/>
            <a:r>
              <a:rPr lang="kk-KZ" sz="1700" i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Разработаны предложения по вопросам привлечения к научной</a:t>
            </a:r>
          </a:p>
          <a:p>
            <a:pPr algn="ctr"/>
            <a:r>
              <a:rPr lang="kk-KZ" sz="1700" i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экспертизе ППС.</a:t>
            </a:r>
            <a:endParaRPr lang="ru-RU" sz="17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64CCBE7F-8BFE-E94A-31C9-281106242054}"/>
              </a:ext>
            </a:extLst>
          </p:cNvPr>
          <p:cNvSpPr/>
          <p:nvPr/>
        </p:nvSpPr>
        <p:spPr bwMode="gray">
          <a:xfrm>
            <a:off x="3441216" y="3252155"/>
            <a:ext cx="6360623" cy="125905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ru-RU" sz="1700" i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Разработаны предложения о критериях по отбору публикаций и </a:t>
            </a:r>
          </a:p>
          <a:p>
            <a:pPr algn="ctr"/>
            <a:r>
              <a:rPr lang="ru-RU" sz="1700" i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научных мероприятий, монографии, патентов и другой научной </a:t>
            </a:r>
          </a:p>
          <a:p>
            <a:pPr algn="ctr"/>
            <a:r>
              <a:rPr lang="ru-RU" sz="1700" i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продукции для финансирования из средств </a:t>
            </a:r>
          </a:p>
          <a:p>
            <a:pPr algn="ctr"/>
            <a:r>
              <a:rPr lang="ru-RU" sz="17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sz="1700" i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ниверситета.</a:t>
            </a:r>
            <a:endParaRPr lang="ru-RU" sz="17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49AB7584-E4C6-9B73-6673-D15E8C24B326}"/>
              </a:ext>
            </a:extLst>
          </p:cNvPr>
          <p:cNvSpPr/>
          <p:nvPr/>
        </p:nvSpPr>
        <p:spPr bwMode="gray">
          <a:xfrm>
            <a:off x="3453629" y="5078368"/>
            <a:ext cx="6336083" cy="121405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5797637D-4E27-A0CC-0322-860A8B6EBCDD}"/>
              </a:ext>
            </a:extLst>
          </p:cNvPr>
          <p:cNvSpPr/>
          <p:nvPr/>
        </p:nvSpPr>
        <p:spPr bwMode="gray">
          <a:xfrm>
            <a:off x="216158" y="2955912"/>
            <a:ext cx="3024336" cy="170406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DEFEA90C-2EF5-8D67-A371-C3152A197EB5}"/>
              </a:ext>
            </a:extLst>
          </p:cNvPr>
          <p:cNvSpPr/>
          <p:nvPr/>
        </p:nvSpPr>
        <p:spPr bwMode="gray">
          <a:xfrm>
            <a:off x="229552" y="4802141"/>
            <a:ext cx="3024336" cy="169820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ru-RU" sz="1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EABCA3-D8CD-1FD1-ABF6-BA91FBD6796E}"/>
              </a:ext>
            </a:extLst>
          </p:cNvPr>
          <p:cNvSpPr txBox="1"/>
          <p:nvPr/>
        </p:nvSpPr>
        <p:spPr>
          <a:xfrm>
            <a:off x="3731139" y="5366264"/>
            <a:ext cx="585961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7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Разработаны</a:t>
            </a:r>
            <a:r>
              <a:rPr lang="kk-KZ" sz="17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k-KZ" sz="17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предложения</a:t>
            </a:r>
            <a:r>
              <a:rPr lang="ru-RU" sz="17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 подготовке и подведению предварительных защит </a:t>
            </a:r>
            <a:r>
              <a:rPr lang="en-US" sz="17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PhD</a:t>
            </a:r>
            <a:r>
              <a:rPr lang="ru-RU" sz="17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диссертаций.</a:t>
            </a:r>
            <a:endParaRPr lang="ru-RU" sz="17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16DAB4-BE1E-1F9C-C3B6-0D735E7F49E8}"/>
              </a:ext>
            </a:extLst>
          </p:cNvPr>
          <p:cNvSpPr txBox="1"/>
          <p:nvPr/>
        </p:nvSpPr>
        <p:spPr>
          <a:xfrm>
            <a:off x="229552" y="3085848"/>
            <a:ext cx="302433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№ 7 от 27.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kk-KZ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2023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endParaRPr lang="ru-RU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kk-KZ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Положение о конкурсе «Лучший научный работник ВУЗа», приуроченный ко Дню работников науки.</a:t>
            </a:r>
            <a:endParaRPr lang="ru-RU" sz="1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692552-F84B-608F-68F3-26F9FF038321}"/>
              </a:ext>
            </a:extLst>
          </p:cNvPr>
          <p:cNvSpPr txBox="1"/>
          <p:nvPr/>
        </p:nvSpPr>
        <p:spPr>
          <a:xfrm>
            <a:off x="116287" y="5091894"/>
            <a:ext cx="32240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№ 1 от 19.0</a:t>
            </a:r>
            <a:r>
              <a:rPr lang="kk-KZ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kk-KZ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2024</a:t>
            </a:r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endParaRPr lang="ru-RU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kk-KZ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Положение о предварительном обсуждении диссертации PhD</a:t>
            </a:r>
            <a:endParaRPr lang="ru-RU" sz="1400" b="1" dirty="0"/>
          </a:p>
        </p:txBody>
      </p:sp>
      <p:sp>
        <p:nvSpPr>
          <p:cNvPr id="21" name="Стрелка: шеврон 20">
            <a:extLst>
              <a:ext uri="{FF2B5EF4-FFF2-40B4-BE49-F238E27FC236}">
                <a16:creationId xmlns:a16="http://schemas.microsoft.com/office/drawing/2014/main" id="{4FDE2BA9-8B67-EF19-582B-4BED1129E363}"/>
              </a:ext>
            </a:extLst>
          </p:cNvPr>
          <p:cNvSpPr/>
          <p:nvPr/>
        </p:nvSpPr>
        <p:spPr bwMode="gray">
          <a:xfrm rot="5400000">
            <a:off x="6545066" y="2644772"/>
            <a:ext cx="216024" cy="392322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ru-RU"/>
          </a:p>
        </p:txBody>
      </p:sp>
      <p:sp>
        <p:nvSpPr>
          <p:cNvPr id="22" name="Стрелка: шеврон 21">
            <a:extLst>
              <a:ext uri="{FF2B5EF4-FFF2-40B4-BE49-F238E27FC236}">
                <a16:creationId xmlns:a16="http://schemas.microsoft.com/office/drawing/2014/main" id="{B5ACA2E7-78B1-52D4-6F3F-AE2722487981}"/>
              </a:ext>
            </a:extLst>
          </p:cNvPr>
          <p:cNvSpPr/>
          <p:nvPr/>
        </p:nvSpPr>
        <p:spPr bwMode="gray">
          <a:xfrm rot="5400000">
            <a:off x="6552934" y="2887552"/>
            <a:ext cx="216024" cy="392322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ru-RU"/>
          </a:p>
        </p:txBody>
      </p:sp>
      <p:sp>
        <p:nvSpPr>
          <p:cNvPr id="23" name="Стрелка: шеврон 22">
            <a:extLst>
              <a:ext uri="{FF2B5EF4-FFF2-40B4-BE49-F238E27FC236}">
                <a16:creationId xmlns:a16="http://schemas.microsoft.com/office/drawing/2014/main" id="{E04AE333-30C6-DF53-2F38-65976EF9E6AB}"/>
              </a:ext>
            </a:extLst>
          </p:cNvPr>
          <p:cNvSpPr/>
          <p:nvPr/>
        </p:nvSpPr>
        <p:spPr bwMode="gray">
          <a:xfrm rot="5400000">
            <a:off x="6552934" y="4731574"/>
            <a:ext cx="216024" cy="392322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ru-RU"/>
          </a:p>
        </p:txBody>
      </p:sp>
      <p:pic>
        <p:nvPicPr>
          <p:cNvPr id="25" name="Рисунок 24" descr="Изображение выглядит как офисные принадлежности&#10;&#10;Автоматически созданное описание">
            <a:extLst>
              <a:ext uri="{FF2B5EF4-FFF2-40B4-BE49-F238E27FC236}">
                <a16:creationId xmlns:a16="http://schemas.microsoft.com/office/drawing/2014/main" id="{527859B7-B75D-56EB-9CCA-444C77594D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120" y="5735728"/>
            <a:ext cx="1535719" cy="1113396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Прямоугольник, дизайн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078EBFBC-F0A1-28CA-E5E7-988DCD0319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73333" y1="38056" x2="76111" y2="73056"/>
                        <a14:foregroundMark x1="27500" y1="70000" x2="27222" y2="22778"/>
                        <a14:foregroundMark x1="27222" y1="22778" x2="58056" y2="21667"/>
                        <a14:foregroundMark x1="58056" y1="21667" x2="65833" y2="21667"/>
                        <a14:foregroundMark x1="23611" y1="78889" x2="31944" y2="78889"/>
                        <a14:foregroundMark x1="25000" y1="76944" x2="42778" y2="75278"/>
                        <a14:foregroundMark x1="42778" y1="75278" x2="55833" y2="76389"/>
                        <a14:foregroundMark x1="46389" y1="78889" x2="61111" y2="79444"/>
                        <a14:foregroundMark x1="61111" y1="79444" x2="68333" y2="7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4700">
            <a:off x="-216953" y="515075"/>
            <a:ext cx="1570484" cy="1570484"/>
          </a:xfrm>
          <a:prstGeom prst="rect">
            <a:avLst/>
          </a:prstGeom>
        </p:spPr>
      </p:pic>
      <p:sp>
        <p:nvSpPr>
          <p:cNvPr id="28" name="Стрелка: вниз 27">
            <a:extLst>
              <a:ext uri="{FF2B5EF4-FFF2-40B4-BE49-F238E27FC236}">
                <a16:creationId xmlns:a16="http://schemas.microsoft.com/office/drawing/2014/main" id="{1CFC300D-EEDE-E39A-BED8-89A699332A62}"/>
              </a:ext>
            </a:extLst>
          </p:cNvPr>
          <p:cNvSpPr/>
          <p:nvPr/>
        </p:nvSpPr>
        <p:spPr bwMode="gray">
          <a:xfrm>
            <a:off x="1153691" y="2678393"/>
            <a:ext cx="1224136" cy="256228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A6994CEE-7768-4C91-1C43-A2FC21337498}"/>
              </a:ext>
            </a:extLst>
          </p:cNvPr>
          <p:cNvSpPr/>
          <p:nvPr/>
        </p:nvSpPr>
        <p:spPr bwMode="gray">
          <a:xfrm>
            <a:off x="3317114" y="824474"/>
            <a:ext cx="45719" cy="603352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 anchor="ctr"/>
          <a:lstStyle/>
          <a:p>
            <a:pPr algn="ctr"/>
            <a:endParaRPr lang="ru-RU"/>
          </a:p>
        </p:txBody>
      </p:sp>
      <p:sp>
        <p:nvSpPr>
          <p:cNvPr id="39" name="Стрелка: шеврон 38">
            <a:extLst>
              <a:ext uri="{FF2B5EF4-FFF2-40B4-BE49-F238E27FC236}">
                <a16:creationId xmlns:a16="http://schemas.microsoft.com/office/drawing/2014/main" id="{66A5C15D-2440-8171-4235-9E4598B8C00E}"/>
              </a:ext>
            </a:extLst>
          </p:cNvPr>
          <p:cNvSpPr/>
          <p:nvPr/>
        </p:nvSpPr>
        <p:spPr bwMode="gray">
          <a:xfrm rot="5400000">
            <a:off x="6545066" y="4485384"/>
            <a:ext cx="216024" cy="392322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26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57" descr="Изображение выглядит как снимок экрана, размытие&#10;&#10;Автоматически созданное описание">
            <a:extLst>
              <a:ext uri="{FF2B5EF4-FFF2-40B4-BE49-F238E27FC236}">
                <a16:creationId xmlns:a16="http://schemas.microsoft.com/office/drawing/2014/main" id="{7A5753B0-027C-354C-71A2-83CEAA4C981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3" y="570233"/>
            <a:ext cx="9935808" cy="641148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222699" y="-23395"/>
            <a:ext cx="7176797" cy="88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ru-RU" sz="2000" b="1" dirty="0">
              <a:solidFill>
                <a:srgbClr val="2A166F"/>
              </a:solidFill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99300" y="6356355"/>
            <a:ext cx="2311400" cy="365125"/>
          </a:xfrm>
        </p:spPr>
        <p:txBody>
          <a:bodyPr/>
          <a:lstStyle/>
          <a:p>
            <a:pPr>
              <a:defRPr/>
            </a:pPr>
            <a:fld id="{40577638-2F45-4415-AFB6-3FE483948438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  <p:grpSp>
        <p:nvGrpSpPr>
          <p:cNvPr id="11" name="Группа 10"/>
          <p:cNvGrpSpPr/>
          <p:nvPr/>
        </p:nvGrpSpPr>
        <p:grpSpPr>
          <a:xfrm>
            <a:off x="0" y="-2535"/>
            <a:ext cx="9935810" cy="830264"/>
            <a:chOff x="-1" y="7830"/>
            <a:chExt cx="9906001" cy="830264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738103"/>
              <a:ext cx="9906000" cy="9999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2A166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7830"/>
              <a:ext cx="9905999" cy="573757"/>
            </a:xfrm>
            <a:prstGeom prst="rect">
              <a:avLst/>
            </a:prstGeom>
            <a:solidFill>
              <a:srgbClr val="1B045C"/>
            </a:solidFill>
            <a:ln>
              <a:solidFill>
                <a:srgbClr val="240C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3" name="Рисунок 122" descr="C:\Users\Sony\Downloads\Лого КМУ.png">
            <a:extLst>
              <a:ext uri="{FF2B5EF4-FFF2-40B4-BE49-F238E27FC236}">
                <a16:creationId xmlns:a16="http://schemas.microsoft.com/office/drawing/2014/main" id="{F8C627BC-EC7F-4D1D-ADCE-232C9CB78C2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6576" cy="7381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9431EB-2DEC-923D-D1DE-CEACED41634A}"/>
              </a:ext>
            </a:extLst>
          </p:cNvPr>
          <p:cNvSpPr txBox="1"/>
          <p:nvPr/>
        </p:nvSpPr>
        <p:spPr>
          <a:xfrm>
            <a:off x="272480" y="884563"/>
            <a:ext cx="4982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2F330DE3-5C64-086D-3273-B3F90875C3DE}"/>
              </a:ext>
            </a:extLst>
          </p:cNvPr>
          <p:cNvSpPr/>
          <p:nvPr/>
        </p:nvSpPr>
        <p:spPr bwMode="gray">
          <a:xfrm>
            <a:off x="2753850" y="2088515"/>
            <a:ext cx="6941598" cy="3666021"/>
          </a:xfrm>
          <a:prstGeom prst="snip2Diag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ru-RU" dirty="0"/>
          </a:p>
        </p:txBody>
      </p:sp>
      <p:sp>
        <p:nvSpPr>
          <p:cNvPr id="28" name="Стрелка: вниз 27">
            <a:extLst>
              <a:ext uri="{FF2B5EF4-FFF2-40B4-BE49-F238E27FC236}">
                <a16:creationId xmlns:a16="http://schemas.microsoft.com/office/drawing/2014/main" id="{1CFC300D-EEDE-E39A-BED8-89A699332A62}"/>
              </a:ext>
            </a:extLst>
          </p:cNvPr>
          <p:cNvSpPr/>
          <p:nvPr/>
        </p:nvSpPr>
        <p:spPr bwMode="gray">
          <a:xfrm>
            <a:off x="1153691" y="2678393"/>
            <a:ext cx="1224136" cy="256228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35D458B-7095-C0B7-30A6-A32A5B6892FF}"/>
              </a:ext>
            </a:extLst>
          </p:cNvPr>
          <p:cNvSpPr txBox="1"/>
          <p:nvPr/>
        </p:nvSpPr>
        <p:spPr>
          <a:xfrm>
            <a:off x="3229584" y="2498333"/>
            <a:ext cx="581408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Рекомендовать Сенату </a:t>
            </a:r>
            <a:r>
              <a:rPr lang="kk-KZ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НАО «МУК»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ходатайствовать перед Комитетом по обеспечению качества в сфере науки и высшего образования Министерства науки и высшего образования Республики Казахстан о присуждении </a:t>
            </a:r>
            <a:r>
              <a:rPr lang="ru-RU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Сорокиной Марине Анатольевне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ученого звания </a:t>
            </a:r>
            <a:r>
              <a:rPr lang="ru-RU" b="1" i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ассоциированный профессор (доцент) по специальности 14.00.00 – «Медицина».</a:t>
            </a:r>
          </a:p>
        </p:txBody>
      </p:sp>
      <p:pic>
        <p:nvPicPr>
          <p:cNvPr id="35" name="Рисунок 34" descr="Изображение выглядит как начало&#10;&#10;Автоматически созданное описание">
            <a:extLst>
              <a:ext uri="{FF2B5EF4-FFF2-40B4-BE49-F238E27FC236}">
                <a16:creationId xmlns:a16="http://schemas.microsoft.com/office/drawing/2014/main" id="{37D91F12-0078-A183-593C-65DA30FABF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29" b="97429" l="10000" r="90000">
                        <a14:foregroundMark x1="41404" y1="1714" x2="47544" y2="8571"/>
                        <a14:foregroundMark x1="63158" y1="13143" x2="70351" y2="20000"/>
                        <a14:foregroundMark x1="63860" y1="16857" x2="63509" y2="28571"/>
                        <a14:foregroundMark x1="45088" y1="14000" x2="37368" y2="26571"/>
                        <a14:foregroundMark x1="37368" y1="26571" x2="37018" y2="40571"/>
                        <a14:foregroundMark x1="35614" y1="43143" x2="36842" y2="28571"/>
                        <a14:foregroundMark x1="36842" y1="28571" x2="41754" y2="15714"/>
                        <a14:foregroundMark x1="41754" y1="15714" x2="42105" y2="12000"/>
                        <a14:foregroundMark x1="42105" y1="22857" x2="40351" y2="40286"/>
                        <a14:foregroundMark x1="20702" y1="73714" x2="32807" y2="75714"/>
                        <a14:foregroundMark x1="32807" y1="75714" x2="45789" y2="73714"/>
                        <a14:foregroundMark x1="16140" y1="78857" x2="19713" y2="81460"/>
                        <a14:foregroundMark x1="54561" y1="29143" x2="57895" y2="45429"/>
                        <a14:foregroundMark x1="57895" y1="45429" x2="57895" y2="47429"/>
                        <a14:foregroundMark x1="62456" y1="85714" x2="76842" y2="88571"/>
                        <a14:foregroundMark x1="63158" y1="72286" x2="77544" y2="73429"/>
                        <a14:foregroundMark x1="62807" y1="66857" x2="71579" y2="69429"/>
                        <a14:foregroundMark x1="65088" y1="64286" x2="74035" y2="63143"/>
                        <a14:foregroundMark x1="27018" y1="54000" x2="34737" y2="61429"/>
                        <a14:foregroundMark x1="34737" y1="61429" x2="59474" y2="56286"/>
                        <a14:foregroundMark x1="41053" y1="65143" x2="49649" y2="59714"/>
                        <a14:foregroundMark x1="45789" y1="83714" x2="40877" y2="78571"/>
                        <a14:foregroundMark x1="52456" y1="94000" x2="57719" y2="95429"/>
                        <a14:foregroundMark x1="32281" y1="97429" x2="48246" y2="92857"/>
                        <a14:backgroundMark x1="17544" y1="85429" x2="26316" y2="92286"/>
                        <a14:backgroundMark x1="26316" y1="92286" x2="28246" y2="96857"/>
                        <a14:backgroundMark x1="27018" y1="88000" x2="37719" y2="83143"/>
                        <a14:backgroundMark x1="46831" y1="87347" x2="48246" y2="88000"/>
                        <a14:backgroundMark x1="37719" y1="83143" x2="44595" y2="86315"/>
                        <a14:backgroundMark x1="49287" y1="89896" x2="51228" y2="93429"/>
                        <a14:backgroundMark x1="48246" y1="88000" x2="48302" y2="881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574" y="5009227"/>
            <a:ext cx="3034865" cy="186351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EB43A8F-81E9-724C-492F-90B281CC17CE}"/>
              </a:ext>
            </a:extLst>
          </p:cNvPr>
          <p:cNvSpPr/>
          <p:nvPr/>
        </p:nvSpPr>
        <p:spPr bwMode="gray">
          <a:xfrm>
            <a:off x="821522" y="2334928"/>
            <a:ext cx="2568789" cy="232004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8785F7D-1CAA-DAFA-0827-ACEC07333E68}"/>
              </a:ext>
            </a:extLst>
          </p:cNvPr>
          <p:cNvSpPr/>
          <p:nvPr/>
        </p:nvSpPr>
        <p:spPr bwMode="gray">
          <a:xfrm>
            <a:off x="1994061" y="975782"/>
            <a:ext cx="6120681" cy="699915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 anchor="ctr"/>
          <a:lstStyle/>
          <a:p>
            <a:pPr algn="ctr"/>
            <a:r>
              <a:rPr lang="kk-KZ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Заседание Научного Комитета № 5 от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20.06.2023</a:t>
            </a:r>
            <a:endParaRPr lang="en-US" b="1" i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F0644EA-6606-4C58-4217-B1C430609EED}"/>
              </a:ext>
            </a:extLst>
          </p:cNvPr>
          <p:cNvSpPr/>
          <p:nvPr/>
        </p:nvSpPr>
        <p:spPr bwMode="gray">
          <a:xfrm>
            <a:off x="210552" y="2936747"/>
            <a:ext cx="2589889" cy="24745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Изображение выглядит как текст, логотип, эмблем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22016DDC-AF62-AB89-1521-0050FDE4A7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27" y="2694292"/>
            <a:ext cx="2350162" cy="2304144"/>
          </a:xfrm>
          <a:prstGeom prst="rect">
            <a:avLst/>
          </a:prstGeom>
        </p:spPr>
      </p:pic>
      <p:pic>
        <p:nvPicPr>
          <p:cNvPr id="14" name="Рисунок 13" descr="Ученый женский контур">
            <a:extLst>
              <a:ext uri="{FF2B5EF4-FFF2-40B4-BE49-F238E27FC236}">
                <a16:creationId xmlns:a16="http://schemas.microsoft.com/office/drawing/2014/main" id="{BAA4D494-2690-0333-CA55-3D6D6CBF19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26972" y="43928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9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Изображение выглядит как синий, шаблон&#10;&#10;Автоматически созданное описание">
            <a:extLst>
              <a:ext uri="{FF2B5EF4-FFF2-40B4-BE49-F238E27FC236}">
                <a16:creationId xmlns:a16="http://schemas.microsoft.com/office/drawing/2014/main" id="{EF95A636-D757-338C-A6DE-D0BC48FA80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37"/>
          <a:stretch/>
        </p:blipFill>
        <p:spPr>
          <a:xfrm>
            <a:off x="-1" y="612812"/>
            <a:ext cx="9950063" cy="628181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222699" y="-23395"/>
            <a:ext cx="7176797" cy="88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ru-RU" sz="2000" b="1" dirty="0">
              <a:solidFill>
                <a:srgbClr val="2A166F"/>
              </a:solidFill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99300" y="6356355"/>
            <a:ext cx="2311400" cy="365125"/>
          </a:xfrm>
        </p:spPr>
        <p:txBody>
          <a:bodyPr/>
          <a:lstStyle/>
          <a:p>
            <a:pPr>
              <a:defRPr/>
            </a:pPr>
            <a:fld id="{40577638-2F45-4415-AFB6-3FE483948438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  <p:grpSp>
        <p:nvGrpSpPr>
          <p:cNvPr id="11" name="Группа 10"/>
          <p:cNvGrpSpPr/>
          <p:nvPr/>
        </p:nvGrpSpPr>
        <p:grpSpPr>
          <a:xfrm>
            <a:off x="-1" y="7830"/>
            <a:ext cx="9906001" cy="830264"/>
            <a:chOff x="-1" y="7830"/>
            <a:chExt cx="9906001" cy="830264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738103"/>
              <a:ext cx="9906000" cy="9999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2A166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7830"/>
              <a:ext cx="9905999" cy="573757"/>
            </a:xfrm>
            <a:prstGeom prst="rect">
              <a:avLst/>
            </a:prstGeom>
            <a:solidFill>
              <a:srgbClr val="1B045C"/>
            </a:solidFill>
            <a:ln>
              <a:solidFill>
                <a:srgbClr val="240C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3" name="Рисунок 122" descr="C:\Users\Sony\Downloads\Лого КМУ.png">
            <a:extLst>
              <a:ext uri="{FF2B5EF4-FFF2-40B4-BE49-F238E27FC236}">
                <a16:creationId xmlns:a16="http://schemas.microsoft.com/office/drawing/2014/main" id="{F8C627BC-EC7F-4D1D-ADCE-232C9CB78C2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6576" cy="738103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590E017-BD17-4F29-9503-ABD94C87394E}"/>
              </a:ext>
            </a:extLst>
          </p:cNvPr>
          <p:cNvSpPr/>
          <p:nvPr/>
        </p:nvSpPr>
        <p:spPr>
          <a:xfrm>
            <a:off x="776535" y="107340"/>
            <a:ext cx="91294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УТВЕРЖДЕННЫЕ НАУЧНЫЕ М</a:t>
            </a:r>
            <a:r>
              <a:rPr lang="ru-RU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ОНОГРАФИИ </a:t>
            </a:r>
            <a:br>
              <a:rPr lang="ru-RU" dirty="0"/>
            </a:br>
            <a:endParaRPr lang="ru-RU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3E14F410-E027-5F9D-3762-C9A982BE0871}"/>
              </a:ext>
            </a:extLst>
          </p:cNvPr>
          <p:cNvSpPr/>
          <p:nvPr/>
        </p:nvSpPr>
        <p:spPr bwMode="gray">
          <a:xfrm>
            <a:off x="2576736" y="901476"/>
            <a:ext cx="4843154" cy="1469016"/>
          </a:xfrm>
          <a:prstGeom prst="roundRect">
            <a:avLst/>
          </a:prstGeom>
          <a:solidFill>
            <a:srgbClr val="E7F9FF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96348D-7AA9-AA5F-B2B1-D74FB4BC90B6}"/>
              </a:ext>
            </a:extLst>
          </p:cNvPr>
          <p:cNvSpPr txBox="1"/>
          <p:nvPr/>
        </p:nvSpPr>
        <p:spPr>
          <a:xfrm>
            <a:off x="2582923" y="864047"/>
            <a:ext cx="4843154" cy="1442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25.04.2023, №4 </a:t>
            </a:r>
          </a:p>
          <a:p>
            <a:pPr algn="ctr">
              <a:spcAft>
                <a:spcPts val="1000"/>
              </a:spcAft>
            </a:pP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«Маркеры бактериальной транслокации в прогнозировании исходов хирургии колоректального рака и острой кишечной непроходимости»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вторы</a:t>
            </a:r>
            <a:r>
              <a:rPr lang="en-US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А.В. </a:t>
            </a:r>
            <a:r>
              <a:rPr lang="ru-RU" sz="14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Огизбаева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Е.М. Тургунов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AA26C326-21F5-76E7-072E-505F1F06F6FC}"/>
              </a:ext>
            </a:extLst>
          </p:cNvPr>
          <p:cNvSpPr/>
          <p:nvPr/>
        </p:nvSpPr>
        <p:spPr bwMode="gray">
          <a:xfrm>
            <a:off x="46336" y="2709099"/>
            <a:ext cx="3770558" cy="1839476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AE8ED8-E8DB-953B-9CF0-985F1C6A9F9F}"/>
              </a:ext>
            </a:extLst>
          </p:cNvPr>
          <p:cNvSpPr txBox="1"/>
          <p:nvPr/>
        </p:nvSpPr>
        <p:spPr>
          <a:xfrm>
            <a:off x="-231576" y="2732693"/>
            <a:ext cx="427101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4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23.10.2023, №6</a:t>
            </a:r>
          </a:p>
          <a:p>
            <a:pPr algn="ctr"/>
            <a:r>
              <a:rPr lang="en-US" sz="14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</a:t>
            </a:r>
            <a:r>
              <a:rPr lang="kk-KZ" sz="14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«Динамика репаративного остеогенеза и перестройка дуплексного Отечественного аллографта, заготовленного по Марбургской системе костного банка, в комбинации с антибактериальными средствами на модели остеомиелита» </a:t>
            </a:r>
            <a:endParaRPr lang="kk-KZ" sz="14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kk-KZ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kk-KZ" sz="14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втор</a:t>
            </a:r>
            <a:r>
              <a:rPr lang="en-US" sz="14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kk-KZ" sz="14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А.А. Кошанов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8DB303A0-590D-C0E7-18EB-F5B4A9DD5984}"/>
              </a:ext>
            </a:extLst>
          </p:cNvPr>
          <p:cNvSpPr/>
          <p:nvPr/>
        </p:nvSpPr>
        <p:spPr bwMode="gray">
          <a:xfrm>
            <a:off x="6181559" y="2702867"/>
            <a:ext cx="3604723" cy="181978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ru-R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E2AE3F-3769-E72F-C8B3-BFABC7808961}"/>
              </a:ext>
            </a:extLst>
          </p:cNvPr>
          <p:cNvSpPr txBox="1"/>
          <p:nvPr/>
        </p:nvSpPr>
        <p:spPr>
          <a:xfrm>
            <a:off x="5978816" y="2850270"/>
            <a:ext cx="402082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23.10.2023, №6</a:t>
            </a:r>
          </a:p>
          <a:p>
            <a:pPr algn="ctr"/>
            <a:r>
              <a:rPr lang="en-US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«Коронарлық </a:t>
            </a:r>
            <a:r>
              <a:rPr lang="ru-RU" sz="1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артериялардың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рестенозы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кезіндегі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PON1, CYP2C19 </a:t>
            </a:r>
            <a:r>
              <a:rPr lang="ru-RU" sz="1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гендері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полиморфизмінің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ассоцияциясы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endParaRPr lang="ru-RU" sz="14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</a:t>
            </a:r>
            <a:r>
              <a:rPr lang="en-US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Д.Ж. </a:t>
            </a:r>
            <a:r>
              <a:rPr lang="ru-RU" sz="1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Тайжанова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Р. </a:t>
            </a:r>
            <a:r>
              <a:rPr lang="ru-RU" sz="1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Бодаубай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5F136BA4-1B7C-80E0-4B6F-B27109DA8385}"/>
              </a:ext>
            </a:extLst>
          </p:cNvPr>
          <p:cNvSpPr/>
          <p:nvPr/>
        </p:nvSpPr>
        <p:spPr bwMode="gray">
          <a:xfrm>
            <a:off x="529955" y="5061039"/>
            <a:ext cx="4423043" cy="1612081"/>
          </a:xfrm>
          <a:prstGeom prst="roundRect">
            <a:avLst/>
          </a:prstGeom>
          <a:solidFill>
            <a:srgbClr val="E7F9FF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ru-RU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7378991-97B8-39E1-56DD-C7092B124893}"/>
              </a:ext>
            </a:extLst>
          </p:cNvPr>
          <p:cNvSpPr txBox="1"/>
          <p:nvPr/>
        </p:nvSpPr>
        <p:spPr>
          <a:xfrm>
            <a:off x="367204" y="5271772"/>
            <a:ext cx="471322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19.02.2024, №1 </a:t>
            </a:r>
          </a:p>
          <a:p>
            <a:pPr algn="ctr"/>
            <a:r>
              <a:rPr lang="en-US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«Исследование и разработка спрея на основе эфирномасличной композиции» </a:t>
            </a:r>
          </a:p>
          <a:p>
            <a:pPr algn="ctr"/>
            <a:endParaRPr lang="ru-RU" sz="14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</a:t>
            </a:r>
            <a:r>
              <a:rPr lang="en-US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Е.В. </a:t>
            </a:r>
            <a:r>
              <a:rPr lang="ru-RU" sz="1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Лакомкина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Стрелка: вниз 33">
            <a:extLst>
              <a:ext uri="{FF2B5EF4-FFF2-40B4-BE49-F238E27FC236}">
                <a16:creationId xmlns:a16="http://schemas.microsoft.com/office/drawing/2014/main" id="{969722A1-4F11-C7F7-93AC-DE679410F854}"/>
              </a:ext>
            </a:extLst>
          </p:cNvPr>
          <p:cNvSpPr/>
          <p:nvPr/>
        </p:nvSpPr>
        <p:spPr bwMode="gray">
          <a:xfrm>
            <a:off x="4449866" y="2390959"/>
            <a:ext cx="1096894" cy="30474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ru-RU"/>
          </a:p>
        </p:txBody>
      </p:sp>
      <p:sp>
        <p:nvSpPr>
          <p:cNvPr id="35" name="Стрелка: вниз 34">
            <a:extLst>
              <a:ext uri="{FF2B5EF4-FFF2-40B4-BE49-F238E27FC236}">
                <a16:creationId xmlns:a16="http://schemas.microsoft.com/office/drawing/2014/main" id="{DD6D1700-5AA9-4182-EFE9-14BA61C95736}"/>
              </a:ext>
            </a:extLst>
          </p:cNvPr>
          <p:cNvSpPr/>
          <p:nvPr/>
        </p:nvSpPr>
        <p:spPr bwMode="gray">
          <a:xfrm>
            <a:off x="4443485" y="4784190"/>
            <a:ext cx="1096894" cy="30474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ru-RU"/>
          </a:p>
        </p:txBody>
      </p:sp>
      <p:pic>
        <p:nvPicPr>
          <p:cNvPr id="37" name="Рисунок 36" descr="Изображение выглядит как зарисовка, дизайн, иллюстрация, книга&#10;&#10;Автоматически созданное описание">
            <a:extLst>
              <a:ext uri="{FF2B5EF4-FFF2-40B4-BE49-F238E27FC236}">
                <a16:creationId xmlns:a16="http://schemas.microsoft.com/office/drawing/2014/main" id="{C082E9F2-5250-096F-6F6A-93B253194F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00" b="91667" l="8230" r="89907">
                        <a14:foregroundMark x1="10404" y1="25556" x2="8540" y2="42222"/>
                        <a14:foregroundMark x1="8540" y1="42222" x2="9161" y2="43333"/>
                        <a14:foregroundMark x1="18944" y1="28056" x2="12267" y2="20278"/>
                        <a14:foregroundMark x1="12267" y1="20278" x2="17547" y2="7778"/>
                        <a14:foregroundMark x1="17547" y1="7778" x2="50311" y2="10833"/>
                        <a14:foregroundMark x1="86491" y1="91944" x2="82298" y2="84722"/>
                        <a14:foregroundMark x1="50311" y1="10556" x2="36025" y2="7500"/>
                        <a14:foregroundMark x1="36025" y1="7500" x2="37422" y2="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2" y="1011697"/>
            <a:ext cx="2563436" cy="1432977"/>
          </a:xfrm>
          <a:prstGeom prst="rect">
            <a:avLst/>
          </a:prstGeom>
        </p:spPr>
      </p:pic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62CAA6D9-9154-7C52-7D86-66689709FE23}"/>
              </a:ext>
            </a:extLst>
          </p:cNvPr>
          <p:cNvCxnSpPr>
            <a:cxnSpLocks/>
          </p:cNvCxnSpPr>
          <p:nvPr/>
        </p:nvCxnSpPr>
        <p:spPr>
          <a:xfrm>
            <a:off x="2939544" y="1916832"/>
            <a:ext cx="41597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E95733AA-932B-60F9-9451-A651C9A0DB8B}"/>
              </a:ext>
            </a:extLst>
          </p:cNvPr>
          <p:cNvCxnSpPr>
            <a:cxnSpLocks/>
          </p:cNvCxnSpPr>
          <p:nvPr/>
        </p:nvCxnSpPr>
        <p:spPr>
          <a:xfrm>
            <a:off x="6393160" y="3933056"/>
            <a:ext cx="32734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7BC3C64D-B0C8-6E9C-D462-11181B072645}"/>
              </a:ext>
            </a:extLst>
          </p:cNvPr>
          <p:cNvCxnSpPr>
            <a:cxnSpLocks/>
          </p:cNvCxnSpPr>
          <p:nvPr/>
        </p:nvCxnSpPr>
        <p:spPr>
          <a:xfrm>
            <a:off x="678556" y="6116085"/>
            <a:ext cx="40905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78B86D75-ED10-BB0B-09A5-C85B45745A2C}"/>
              </a:ext>
            </a:extLst>
          </p:cNvPr>
          <p:cNvCxnSpPr>
            <a:cxnSpLocks/>
          </p:cNvCxnSpPr>
          <p:nvPr/>
        </p:nvCxnSpPr>
        <p:spPr>
          <a:xfrm>
            <a:off x="272480" y="4263678"/>
            <a:ext cx="3312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Открытая книга контур">
            <a:extLst>
              <a:ext uri="{FF2B5EF4-FFF2-40B4-BE49-F238E27FC236}">
                <a16:creationId xmlns:a16="http://schemas.microsoft.com/office/drawing/2014/main" id="{B33DA0AB-E681-6CFA-B9C6-AB3EE44F1C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797800" y="899423"/>
            <a:ext cx="914400" cy="914400"/>
          </a:xfrm>
          <a:prstGeom prst="rect">
            <a:avLst/>
          </a:prstGeom>
        </p:spPr>
      </p:pic>
      <p:pic>
        <p:nvPicPr>
          <p:cNvPr id="14" name="Рисунок 13" descr="Открытая книга контур">
            <a:extLst>
              <a:ext uri="{FF2B5EF4-FFF2-40B4-BE49-F238E27FC236}">
                <a16:creationId xmlns:a16="http://schemas.microsoft.com/office/drawing/2014/main" id="{07F93150-2826-816D-02D9-EA402F0B9D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52164" y="1730856"/>
            <a:ext cx="914400" cy="914400"/>
          </a:xfrm>
          <a:prstGeom prst="rect">
            <a:avLst/>
          </a:prstGeom>
        </p:spPr>
      </p:pic>
      <p:sp>
        <p:nvSpPr>
          <p:cNvPr id="30" name="Овал 29">
            <a:extLst>
              <a:ext uri="{FF2B5EF4-FFF2-40B4-BE49-F238E27FC236}">
                <a16:creationId xmlns:a16="http://schemas.microsoft.com/office/drawing/2014/main" id="{D225CE74-48F4-CCF7-C978-878C8EE6C5F1}"/>
              </a:ext>
            </a:extLst>
          </p:cNvPr>
          <p:cNvSpPr/>
          <p:nvPr/>
        </p:nvSpPr>
        <p:spPr bwMode="gray">
          <a:xfrm>
            <a:off x="3843930" y="2702867"/>
            <a:ext cx="2267204" cy="2067865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ru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E8D43CE-F33B-34EF-C16B-C2BF6B073403}"/>
              </a:ext>
            </a:extLst>
          </p:cNvPr>
          <p:cNvSpPr txBox="1"/>
          <p:nvPr/>
        </p:nvSpPr>
        <p:spPr>
          <a:xfrm>
            <a:off x="2414739" y="2846280"/>
            <a:ext cx="51671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i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Утверждены </a:t>
            </a:r>
            <a:endParaRPr lang="ru-RU" b="1" i="1" u="sng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i="1" u="sng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i="1" u="sng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i="1" u="sng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00" b="1" i="1" u="sng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b="1" i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монографии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B143B98-BF0A-BDDF-DC01-11533FF25D0D}"/>
              </a:ext>
            </a:extLst>
          </p:cNvPr>
          <p:cNvSpPr/>
          <p:nvPr/>
        </p:nvSpPr>
        <p:spPr bwMode="gray">
          <a:xfrm>
            <a:off x="5078374" y="5074986"/>
            <a:ext cx="4423043" cy="1612081"/>
          </a:xfrm>
          <a:prstGeom prst="roundRect">
            <a:avLst/>
          </a:prstGeom>
          <a:solidFill>
            <a:srgbClr val="E7F9FF"/>
          </a:solidFill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29CF7E95-19EF-505E-8A0B-8694729BDBC3}"/>
              </a:ext>
            </a:extLst>
          </p:cNvPr>
          <p:cNvCxnSpPr>
            <a:cxnSpLocks/>
          </p:cNvCxnSpPr>
          <p:nvPr/>
        </p:nvCxnSpPr>
        <p:spPr>
          <a:xfrm>
            <a:off x="5341267" y="6121509"/>
            <a:ext cx="40905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E1893AD-2A3D-6F6A-AE73-B12E9A92DD58}"/>
              </a:ext>
            </a:extLst>
          </p:cNvPr>
          <p:cNvSpPr txBox="1"/>
          <p:nvPr/>
        </p:nvSpPr>
        <p:spPr>
          <a:xfrm>
            <a:off x="4917673" y="5261130"/>
            <a:ext cx="471322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24.06.2024, №5</a:t>
            </a:r>
          </a:p>
          <a:p>
            <a:pPr algn="ctr"/>
            <a:r>
              <a:rPr lang="en-US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Азаматтардың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денсаулығы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үшін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ынтымақты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жауапкершілік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механизмінің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тұрамдамасы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endParaRPr lang="ru-RU" sz="14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</a:t>
            </a:r>
            <a:r>
              <a:rPr lang="en-US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Ж.А. </a:t>
            </a:r>
            <a:r>
              <a:rPr lang="ru-RU" sz="1400" b="1" i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Даулеткалиева</a:t>
            </a:r>
            <a:endParaRPr lang="ru-RU" sz="14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 descr="Значок 5 со сплошной заливкой">
            <a:extLst>
              <a:ext uri="{FF2B5EF4-FFF2-40B4-BE49-F238E27FC236}">
                <a16:creationId xmlns:a16="http://schemas.microsoft.com/office/drawing/2014/main" id="{1363E081-DE91-1DDA-7816-1AA2C382AA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47231" y="3051084"/>
            <a:ext cx="1615525" cy="140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5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дицинское оборудование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8A7CBC25-F1BC-BDC6-06BD-9C1C67498AA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411"/>
            <a:ext cx="9906002" cy="637012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222699" y="-23395"/>
            <a:ext cx="7176797" cy="88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ru-RU" sz="2000" b="1" dirty="0">
              <a:solidFill>
                <a:srgbClr val="2A166F"/>
              </a:solidFill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99300" y="6356355"/>
            <a:ext cx="2311400" cy="365125"/>
          </a:xfrm>
        </p:spPr>
        <p:txBody>
          <a:bodyPr/>
          <a:lstStyle/>
          <a:p>
            <a:pPr>
              <a:defRPr/>
            </a:pPr>
            <a:fld id="{40577638-2F45-4415-AFB6-3FE483948438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grpSp>
        <p:nvGrpSpPr>
          <p:cNvPr id="11" name="Группа 10"/>
          <p:cNvGrpSpPr/>
          <p:nvPr/>
        </p:nvGrpSpPr>
        <p:grpSpPr>
          <a:xfrm>
            <a:off x="-1" y="7830"/>
            <a:ext cx="9906001" cy="830264"/>
            <a:chOff x="-1" y="7830"/>
            <a:chExt cx="9906001" cy="830264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738103"/>
              <a:ext cx="9906000" cy="9999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2A166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7830"/>
              <a:ext cx="9905999" cy="573757"/>
            </a:xfrm>
            <a:prstGeom prst="rect">
              <a:avLst/>
            </a:prstGeom>
            <a:solidFill>
              <a:srgbClr val="1B045C"/>
            </a:solidFill>
            <a:ln>
              <a:solidFill>
                <a:srgbClr val="240C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776535" y="107340"/>
            <a:ext cx="91294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УТВЕРЖДЕННЫЕ М</a:t>
            </a:r>
            <a:r>
              <a:rPr lang="ru-RU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ЕТОДИЧЕСКИЕ РЕКОМЕНДАЦИИ</a:t>
            </a:r>
          </a:p>
        </p:txBody>
      </p:sp>
      <p:pic>
        <p:nvPicPr>
          <p:cNvPr id="123" name="Рисунок 122" descr="C:\Users\Sony\Downloads\Лого КМУ.png">
            <a:extLst>
              <a:ext uri="{FF2B5EF4-FFF2-40B4-BE49-F238E27FC236}">
                <a16:creationId xmlns:a16="http://schemas.microsoft.com/office/drawing/2014/main" id="{F8C627BC-EC7F-4D1D-ADCE-232C9CB78C2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6576" cy="73810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EC58634-931E-EA96-00E7-EE301B53A183}"/>
              </a:ext>
            </a:extLst>
          </p:cNvPr>
          <p:cNvSpPr/>
          <p:nvPr/>
        </p:nvSpPr>
        <p:spPr bwMode="gray">
          <a:xfrm>
            <a:off x="201000" y="988337"/>
            <a:ext cx="4824536" cy="1543888"/>
          </a:xfrm>
          <a:prstGeom prst="rect">
            <a:avLst/>
          </a:prstGeom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ru-RU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3B3A03-9076-3CE5-1045-59AA890B1E19}"/>
              </a:ext>
            </a:extLst>
          </p:cNvPr>
          <p:cNvSpPr txBox="1"/>
          <p:nvPr/>
        </p:nvSpPr>
        <p:spPr>
          <a:xfrm>
            <a:off x="256347" y="935379"/>
            <a:ext cx="478263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25.04.2023, №4</a:t>
            </a:r>
          </a:p>
          <a:p>
            <a:pPr algn="just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«Методология оценки эффективности информационного сопровождения профилактической работы по нераспространению новых респираторных инфекций, включая коронавирусную инфекцию в условиях пандемии COVID-19» </a:t>
            </a:r>
          </a:p>
          <a:p>
            <a:pPr algn="just"/>
            <a:endParaRPr lang="en-US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</a:t>
            </a:r>
            <a:r>
              <a:rPr lang="en-US" sz="1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А.А. </a:t>
            </a:r>
            <a:r>
              <a:rPr lang="ru-RU" sz="1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Турмухамбетова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С.А. Никифорова, А.А. </a:t>
            </a:r>
            <a:r>
              <a:rPr lang="ru-RU" sz="1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Инджиголян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А.С. Ламанова и М.Т. </a:t>
            </a:r>
            <a:r>
              <a:rPr lang="ru-RU" sz="12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Әли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BC6BA45-D72C-0671-7D2D-711C22A8627A}"/>
              </a:ext>
            </a:extLst>
          </p:cNvPr>
          <p:cNvSpPr/>
          <p:nvPr/>
        </p:nvSpPr>
        <p:spPr bwMode="gray">
          <a:xfrm>
            <a:off x="5095727" y="2623550"/>
            <a:ext cx="4735681" cy="1660101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AF969D5-3367-54B9-7227-D4C1E17C8907}"/>
              </a:ext>
            </a:extLst>
          </p:cNvPr>
          <p:cNvSpPr txBox="1"/>
          <p:nvPr/>
        </p:nvSpPr>
        <p:spPr>
          <a:xfrm>
            <a:off x="5164029" y="2603774"/>
            <a:ext cx="466737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65630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25.04.2023, №4</a:t>
            </a:r>
          </a:p>
          <a:p>
            <a:pPr algn="just"/>
            <a:r>
              <a:rPr lang="ru-RU" sz="1200" b="1" dirty="0">
                <a:solidFill>
                  <a:srgbClr val="65630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«Программа диагностики и реабилитации </a:t>
            </a:r>
            <a:r>
              <a:rPr lang="ru-RU" sz="1200" b="1" dirty="0" err="1">
                <a:solidFill>
                  <a:srgbClr val="65630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постковидного</a:t>
            </a:r>
            <a:r>
              <a:rPr lang="ru-RU" sz="1200" b="1" dirty="0">
                <a:solidFill>
                  <a:srgbClr val="65630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синдрома»</a:t>
            </a:r>
          </a:p>
          <a:p>
            <a:pPr algn="just"/>
            <a:endParaRPr lang="ru-RU" sz="1200" b="1" dirty="0">
              <a:solidFill>
                <a:srgbClr val="656303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1200" b="1" dirty="0">
                <a:solidFill>
                  <a:srgbClr val="65630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ru-RU" sz="1200" b="1" dirty="0">
                <a:solidFill>
                  <a:srgbClr val="65630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вторы</a:t>
            </a:r>
            <a:r>
              <a:rPr lang="en-US" sz="1200" b="1" dirty="0">
                <a:solidFill>
                  <a:srgbClr val="65630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1200" b="1" dirty="0">
                <a:solidFill>
                  <a:srgbClr val="65630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65630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А.А. </a:t>
            </a:r>
            <a:r>
              <a:rPr lang="ru-RU" sz="1200" b="1" dirty="0" err="1">
                <a:solidFill>
                  <a:srgbClr val="65630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Турмухамбетова</a:t>
            </a:r>
            <a:r>
              <a:rPr lang="ru-RU" sz="1200" b="1" dirty="0">
                <a:solidFill>
                  <a:srgbClr val="65630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Е.М. Ларюшина, Л.К. Ибраева, Д.Ж. </a:t>
            </a:r>
            <a:r>
              <a:rPr lang="ru-RU" sz="1200" b="1" dirty="0" err="1">
                <a:solidFill>
                  <a:srgbClr val="65630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Тайжанова</a:t>
            </a:r>
            <a:r>
              <a:rPr lang="ru-RU" sz="1200" b="1" dirty="0">
                <a:solidFill>
                  <a:srgbClr val="65630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Л.Г. </a:t>
            </a:r>
            <a:r>
              <a:rPr lang="ru-RU" sz="1200" b="1" dirty="0" err="1">
                <a:solidFill>
                  <a:srgbClr val="65630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Туругнова</a:t>
            </a:r>
            <a:r>
              <a:rPr lang="ru-RU" sz="1200" b="1" dirty="0">
                <a:solidFill>
                  <a:srgbClr val="65630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М.А.</a:t>
            </a:r>
            <a:r>
              <a:rPr lang="en-US" sz="1200" b="1" dirty="0">
                <a:solidFill>
                  <a:srgbClr val="65630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65630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Григолашвили,</a:t>
            </a:r>
            <a:r>
              <a:rPr lang="en-US" sz="1200" b="1" dirty="0">
                <a:solidFill>
                  <a:srgbClr val="65630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65630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Н.И. Шевелева, А.Р. Алина, Д.Т. Амирханова, И.В. </a:t>
            </a:r>
            <a:r>
              <a:rPr lang="ru-RU" sz="1200" b="1" dirty="0" err="1">
                <a:solidFill>
                  <a:srgbClr val="65630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Бачева</a:t>
            </a:r>
            <a:r>
              <a:rPr lang="ru-RU" sz="1200" b="1" dirty="0">
                <a:solidFill>
                  <a:srgbClr val="65630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1200" b="1" dirty="0">
                <a:solidFill>
                  <a:srgbClr val="65630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65630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Л.Л. Мациевская, О.А. </a:t>
            </a:r>
            <a:r>
              <a:rPr lang="ru-RU" sz="1200" b="1" dirty="0" err="1">
                <a:solidFill>
                  <a:srgbClr val="65630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Вистерничан</a:t>
            </a:r>
            <a:r>
              <a:rPr lang="ru-RU" sz="1200" b="1" dirty="0">
                <a:solidFill>
                  <a:srgbClr val="65630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Д.Х. Рыбалкина, Н.М. Самойлова,</a:t>
            </a:r>
            <a:r>
              <a:rPr lang="en-US" sz="1200" b="1" dirty="0">
                <a:solidFill>
                  <a:srgbClr val="65630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65630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И.В. </a:t>
            </a:r>
            <a:r>
              <a:rPr lang="ru-RU" sz="1200" b="1" dirty="0" err="1">
                <a:solidFill>
                  <a:srgbClr val="65630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Механцева</a:t>
            </a:r>
            <a:r>
              <a:rPr lang="ru-RU" sz="1200" b="1" dirty="0">
                <a:solidFill>
                  <a:srgbClr val="65630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М.Н.</a:t>
            </a:r>
            <a:r>
              <a:rPr lang="en-US" sz="1200" b="1" dirty="0">
                <a:solidFill>
                  <a:srgbClr val="65630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200" b="1" dirty="0" err="1">
                <a:solidFill>
                  <a:srgbClr val="65630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Бутюгина</a:t>
            </a:r>
            <a:endParaRPr lang="ru-RU" sz="1200" b="1" dirty="0">
              <a:solidFill>
                <a:srgbClr val="656303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70A04A0-A614-AB66-8467-C5BAB5AFBBE2}"/>
              </a:ext>
            </a:extLst>
          </p:cNvPr>
          <p:cNvSpPr/>
          <p:nvPr/>
        </p:nvSpPr>
        <p:spPr bwMode="gray">
          <a:xfrm>
            <a:off x="212770" y="3166577"/>
            <a:ext cx="4824536" cy="1448064"/>
          </a:xfrm>
          <a:prstGeom prst="rect">
            <a:avLst/>
          </a:prstGeom>
          <a:ln>
            <a:solidFill>
              <a:schemeClr val="accent4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ru-RU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2866A53-DFF3-ED2E-E933-3033FD042D6C}"/>
              </a:ext>
            </a:extLst>
          </p:cNvPr>
          <p:cNvSpPr txBox="1"/>
          <p:nvPr/>
        </p:nvSpPr>
        <p:spPr>
          <a:xfrm>
            <a:off x="190206" y="3097248"/>
            <a:ext cx="488759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20.06.2023, №5</a:t>
            </a:r>
          </a:p>
          <a:p>
            <a:pPr algn="just"/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«Эргономика рабочих мест и гигиеническая безопасность условий труда медицинских специалистов кабинетов лучевой диагностики (МРТ и УЗД)» </a:t>
            </a:r>
            <a:endParaRPr lang="en-US" sz="1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Авторы</a:t>
            </a:r>
            <a:r>
              <a:rPr lang="en-US" sz="1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Л.К. Ибраевой,</a:t>
            </a:r>
            <a:r>
              <a:rPr lang="en-US" sz="1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О.В. </a:t>
            </a:r>
            <a:r>
              <a:rPr lang="ru-RU" sz="1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Гребеневой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Б.К. </a:t>
            </a:r>
            <a:r>
              <a:rPr lang="ru-RU" sz="1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Омаркулова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   Д.Х. Рыбалкиной, Ж.Ж. </a:t>
            </a:r>
            <a:r>
              <a:rPr lang="ru-RU" sz="1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Жарылкасын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И.В. </a:t>
            </a:r>
            <a:r>
              <a:rPr lang="ru-RU" sz="1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Бачевой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А.Ж. </a:t>
            </a:r>
            <a:r>
              <a:rPr lang="ru-RU" sz="1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Шадетовой</a:t>
            </a:r>
            <a:r>
              <a:rPr lang="ru-RU" sz="12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А.В. Алексеева, Ж.Б. Сабирова, М.В. </a:t>
            </a:r>
            <a:r>
              <a:rPr lang="ru-RU" sz="1200" b="1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Русяева</a:t>
            </a:r>
            <a:endParaRPr lang="ru-RU" sz="1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9775397F-B1E3-FF2D-AD2A-EFAD27E34428}"/>
              </a:ext>
            </a:extLst>
          </p:cNvPr>
          <p:cNvSpPr/>
          <p:nvPr/>
        </p:nvSpPr>
        <p:spPr bwMode="gray">
          <a:xfrm>
            <a:off x="5097191" y="5027878"/>
            <a:ext cx="4734217" cy="1448064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ru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2DADEC0-37B6-6D79-CCF8-5F2523BDEFE7}"/>
              </a:ext>
            </a:extLst>
          </p:cNvPr>
          <p:cNvSpPr txBox="1"/>
          <p:nvPr/>
        </p:nvSpPr>
        <p:spPr>
          <a:xfrm>
            <a:off x="5117383" y="4998099"/>
            <a:ext cx="457852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kk-KZ" sz="1200" b="1" dirty="0">
                <a:solidFill>
                  <a:srgbClr val="0F7B4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23.10.2023, №6</a:t>
            </a:r>
          </a:p>
          <a:p>
            <a:pPr algn="just"/>
            <a:r>
              <a:rPr lang="kk-KZ" sz="1200" b="1" dirty="0">
                <a:solidFill>
                  <a:srgbClr val="0F7B4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«Руководство по улучшению доступа к надлежащим условиям водоснабжения, санитарии и гигиены (ВСГ) для профилактики и контроля инфекционных заболеваний в сельских медицинских учреждениях»</a:t>
            </a:r>
          </a:p>
          <a:p>
            <a:pPr algn="just"/>
            <a:endParaRPr lang="kk-KZ" sz="1200" b="1" dirty="0">
              <a:solidFill>
                <a:srgbClr val="0F7B48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kk-KZ" sz="1200" b="1" dirty="0">
                <a:solidFill>
                  <a:srgbClr val="0F7B4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Авторы</a:t>
            </a:r>
            <a:r>
              <a:rPr lang="en-US" sz="1200" b="1" dirty="0">
                <a:solidFill>
                  <a:srgbClr val="0F7B4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kk-KZ" sz="1200" b="1" dirty="0">
                <a:solidFill>
                  <a:srgbClr val="0F7B4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А.О. Омаров</a:t>
            </a:r>
            <a:r>
              <a:rPr lang="ru-RU" sz="1200" b="1" dirty="0">
                <a:solidFill>
                  <a:srgbClr val="0F7B4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а,</a:t>
            </a:r>
            <a:r>
              <a:rPr lang="kk-KZ" sz="1200" b="1" dirty="0">
                <a:solidFill>
                  <a:srgbClr val="0F7B4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Н.Ж. Ердесов</a:t>
            </a:r>
            <a:endParaRPr lang="ru-RU" sz="1200" b="1" dirty="0">
              <a:solidFill>
                <a:srgbClr val="0F7B48"/>
              </a:solidFill>
            </a:endParaRPr>
          </a:p>
        </p:txBody>
      </p:sp>
      <p:pic>
        <p:nvPicPr>
          <p:cNvPr id="42" name="Рисунок 41" descr="Стрелка: изгиб по часовой стрелке контур">
            <a:extLst>
              <a:ext uri="{FF2B5EF4-FFF2-40B4-BE49-F238E27FC236}">
                <a16:creationId xmlns:a16="http://schemas.microsoft.com/office/drawing/2014/main" id="{B46ABA0E-4734-43C8-540B-58A3BEF554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8301991">
            <a:off x="4963014" y="1461744"/>
            <a:ext cx="1162580" cy="116258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43" name="Рисунок 42" descr="Стрелка: изгиб по часовой стрелке контур">
            <a:extLst>
              <a:ext uri="{FF2B5EF4-FFF2-40B4-BE49-F238E27FC236}">
                <a16:creationId xmlns:a16="http://schemas.microsoft.com/office/drawing/2014/main" id="{3DF8B82C-BC4E-E0F5-6E93-F7172ECD84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3298009" flipH="1">
            <a:off x="3958360" y="2200860"/>
            <a:ext cx="1151535" cy="1151535"/>
          </a:xfrm>
          <a:prstGeom prst="rect">
            <a:avLst/>
          </a:prstGeom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44" name="Рисунок 43" descr="Стрелка: изгиб по часовой стрелке контур">
            <a:extLst>
              <a:ext uri="{FF2B5EF4-FFF2-40B4-BE49-F238E27FC236}">
                <a16:creationId xmlns:a16="http://schemas.microsoft.com/office/drawing/2014/main" id="{F8DB142F-3827-47A8-2A07-73022F6EE7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8301991">
            <a:off x="4991009" y="4029250"/>
            <a:ext cx="1122086" cy="1122086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6" name="Рисунок 45" descr="Изображение выглядит как книга&#10;&#10;Автоматически созданное описание">
            <a:extLst>
              <a:ext uri="{FF2B5EF4-FFF2-40B4-BE49-F238E27FC236}">
                <a16:creationId xmlns:a16="http://schemas.microsoft.com/office/drawing/2014/main" id="{66317A24-C7A1-BEE5-9A0B-0E68365B85E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134" y="4234730"/>
            <a:ext cx="1599169" cy="1055451"/>
          </a:xfrm>
          <a:prstGeom prst="rect">
            <a:avLst/>
          </a:prstGeom>
        </p:spPr>
      </p:pic>
      <p:sp>
        <p:nvSpPr>
          <p:cNvPr id="52" name="Прямоугольник: скругленные противолежащие углы 51">
            <a:extLst>
              <a:ext uri="{FF2B5EF4-FFF2-40B4-BE49-F238E27FC236}">
                <a16:creationId xmlns:a16="http://schemas.microsoft.com/office/drawing/2014/main" id="{A9DB3E09-BF45-5F3B-8E7D-21EDE64C2F4B}"/>
              </a:ext>
            </a:extLst>
          </p:cNvPr>
          <p:cNvSpPr/>
          <p:nvPr/>
        </p:nvSpPr>
        <p:spPr bwMode="gray">
          <a:xfrm>
            <a:off x="7041231" y="1052737"/>
            <a:ext cx="2675477" cy="1359992"/>
          </a:xfrm>
          <a:prstGeom prst="round2Diag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ru-RU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858177-AE02-15CC-556D-F6DEA72C06FA}"/>
              </a:ext>
            </a:extLst>
          </p:cNvPr>
          <p:cNvSpPr txBox="1"/>
          <p:nvPr/>
        </p:nvSpPr>
        <p:spPr>
          <a:xfrm>
            <a:off x="6722854" y="1033873"/>
            <a:ext cx="3336949" cy="1200329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Утверждены методические рекомендации</a:t>
            </a:r>
          </a:p>
        </p:txBody>
      </p:sp>
      <p:pic>
        <p:nvPicPr>
          <p:cNvPr id="54" name="Рисунок 53" descr="Печатная машинка контур">
            <a:extLst>
              <a:ext uri="{FF2B5EF4-FFF2-40B4-BE49-F238E27FC236}">
                <a16:creationId xmlns:a16="http://schemas.microsoft.com/office/drawing/2014/main" id="{9B1ADBF4-8517-468D-AB2A-827CBD880B0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115643" y="849836"/>
            <a:ext cx="914400" cy="91440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2935FE4-A308-523C-1D1A-5F38F7266B8A}"/>
              </a:ext>
            </a:extLst>
          </p:cNvPr>
          <p:cNvSpPr/>
          <p:nvPr/>
        </p:nvSpPr>
        <p:spPr bwMode="gray">
          <a:xfrm>
            <a:off x="210092" y="5198589"/>
            <a:ext cx="4806351" cy="1448064"/>
          </a:xfrm>
          <a:prstGeom prst="rect">
            <a:avLst/>
          </a:prstGeom>
          <a:ln>
            <a:solidFill>
              <a:schemeClr val="accent6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270DCF-7A87-26BE-68E3-AC73A794AD57}"/>
              </a:ext>
            </a:extLst>
          </p:cNvPr>
          <p:cNvSpPr txBox="1"/>
          <p:nvPr/>
        </p:nvSpPr>
        <p:spPr>
          <a:xfrm>
            <a:off x="-210616" y="5293905"/>
            <a:ext cx="51605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/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24.06.2024, </a:t>
            </a:r>
            <a:r>
              <a:rPr lang="kk-KZ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ptos" panose="020B0004020202020204" pitchFamily="34" charset="0"/>
              </a:rPr>
              <a:t>№ 5</a:t>
            </a:r>
            <a:endParaRPr lang="en-US" sz="1200" b="1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lvl="1" algn="just"/>
            <a:r>
              <a:rPr lang="kk-KZ" sz="1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«Применение симуляционной модели для прогнозирования распространения респираторной инфекции» </a:t>
            </a:r>
          </a:p>
          <a:p>
            <a:pPr lvl="1" algn="just"/>
            <a:endParaRPr lang="kk-KZ" sz="1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Aptos" panose="020B0004020202020204" pitchFamily="34" charset="0"/>
            </a:endParaRPr>
          </a:p>
          <a:p>
            <a:pPr lvl="1" algn="just"/>
            <a:r>
              <a:rPr lang="kk-KZ" sz="1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Aptos" panose="020B0004020202020204" pitchFamily="34" charset="0"/>
              </a:rPr>
              <a:t>А</a:t>
            </a:r>
            <a:r>
              <a:rPr lang="kk-KZ" sz="1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вторы</a:t>
            </a:r>
            <a:r>
              <a:rPr lang="en-US" sz="1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:</a:t>
            </a:r>
            <a:r>
              <a:rPr lang="kk-KZ" sz="1200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Aptos" panose="020B0004020202020204" pitchFamily="34" charset="0"/>
              </a:rPr>
              <a:t> Б.К. Койчубеков, И.В. Коршуков, М.А. Сорокина, А.И. Такуадина.</a:t>
            </a:r>
            <a:endParaRPr lang="ru-RU" sz="1200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ea typeface="Aptos" panose="020B0004020202020204" pitchFamily="34" charset="0"/>
            </a:endParaRPr>
          </a:p>
        </p:txBody>
      </p:sp>
      <p:pic>
        <p:nvPicPr>
          <p:cNvPr id="8" name="Рисунок 7" descr="Стрелка: изгиб по часовой стрелке контур">
            <a:extLst>
              <a:ext uri="{FF2B5EF4-FFF2-40B4-BE49-F238E27FC236}">
                <a16:creationId xmlns:a16="http://schemas.microsoft.com/office/drawing/2014/main" id="{FB0CE534-9522-E6B1-1FCA-372544F9A2C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3298009" flipH="1">
            <a:off x="4024345" y="4292856"/>
            <a:ext cx="1100193" cy="1100193"/>
          </a:xfrm>
          <a:prstGeom prst="rect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8" name="Рисунок 17" descr="Значок 5 со сплошной заливкой">
            <a:extLst>
              <a:ext uri="{FF2B5EF4-FFF2-40B4-BE49-F238E27FC236}">
                <a16:creationId xmlns:a16="http://schemas.microsoft.com/office/drawing/2014/main" id="{8B30110C-B2B4-1108-7F7F-CDBC2098FDB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890626" y="935472"/>
            <a:ext cx="1517249" cy="1517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1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рисунок, Детское искусство, искусство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61BE79B0-3822-EAA1-CCD4-69EF88EC4A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94"/>
          <a:stretch/>
        </p:blipFill>
        <p:spPr>
          <a:xfrm>
            <a:off x="1999" y="455025"/>
            <a:ext cx="9904001" cy="638604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222699" y="-23395"/>
            <a:ext cx="7176797" cy="880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ru-RU" sz="2000" b="1" dirty="0">
              <a:solidFill>
                <a:srgbClr val="2A166F"/>
              </a:solidFill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5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099300" y="6356355"/>
            <a:ext cx="2311400" cy="365125"/>
          </a:xfrm>
        </p:spPr>
        <p:txBody>
          <a:bodyPr/>
          <a:lstStyle/>
          <a:p>
            <a:pPr>
              <a:defRPr/>
            </a:pPr>
            <a:fld id="{40577638-2F45-4415-AFB6-3FE483948438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grpSp>
        <p:nvGrpSpPr>
          <p:cNvPr id="11" name="Группа 10"/>
          <p:cNvGrpSpPr/>
          <p:nvPr/>
        </p:nvGrpSpPr>
        <p:grpSpPr>
          <a:xfrm>
            <a:off x="0" y="0"/>
            <a:ext cx="9906001" cy="830264"/>
            <a:chOff x="-1" y="7830"/>
            <a:chExt cx="9906001" cy="830264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0" y="738103"/>
              <a:ext cx="9906000" cy="99991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2A166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-1" y="7830"/>
              <a:ext cx="9905999" cy="573757"/>
            </a:xfrm>
            <a:prstGeom prst="rect">
              <a:avLst/>
            </a:prstGeom>
            <a:solidFill>
              <a:srgbClr val="1B045C"/>
            </a:solidFill>
            <a:ln>
              <a:solidFill>
                <a:srgbClr val="240C8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776535" y="107340"/>
            <a:ext cx="91294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b="1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«ЛУЧШИЙ НАУЧНЫЙ РАБОТНИК НАО «МУК» 2023 ГОДА»</a:t>
            </a:r>
            <a:endParaRPr lang="ru-RU" b="1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3" name="Рисунок 122" descr="C:\Users\Sony\Downloads\Лого КМУ.png">
            <a:extLst>
              <a:ext uri="{FF2B5EF4-FFF2-40B4-BE49-F238E27FC236}">
                <a16:creationId xmlns:a16="http://schemas.microsoft.com/office/drawing/2014/main" id="{F8C627BC-EC7F-4D1D-ADCE-232C9CB78C2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6576" cy="73810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C97E96-AD9B-A7C9-F585-52507BD47ED7}"/>
              </a:ext>
            </a:extLst>
          </p:cNvPr>
          <p:cNvSpPr txBox="1"/>
          <p:nvPr/>
        </p:nvSpPr>
        <p:spPr>
          <a:xfrm>
            <a:off x="2557041" y="4140330"/>
            <a:ext cx="4392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200" b="1" dirty="0"/>
          </a:p>
        </p:txBody>
      </p:sp>
      <p:pic>
        <p:nvPicPr>
          <p:cNvPr id="9" name="Рисунок 8" descr="Изображение выглядит как рисунок, одежда, Человеческое лицо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9361EFD7-B4AC-767B-844E-54CD1302EE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200" b="91000" l="8900" r="90000">
                        <a14:foregroundMark x1="24350" y1="62150" x2="32000" y2="51500"/>
                        <a14:foregroundMark x1="32000" y1="51500" x2="41600" y2="44150"/>
                        <a14:foregroundMark x1="41600" y1="44150" x2="52000" y2="44900"/>
                        <a14:foregroundMark x1="52000" y1="44900" x2="53450" y2="41950"/>
                        <a14:foregroundMark x1="26000" y1="59050" x2="22550" y2="65050"/>
                        <a14:foregroundMark x1="38900" y1="79050" x2="40650" y2="91550"/>
                        <a14:foregroundMark x1="40650" y1="91550" x2="57050" y2="91000"/>
                        <a14:foregroundMark x1="57050" y1="91000" x2="61400" y2="83400"/>
                        <a14:foregroundMark x1="40000" y1="60300" x2="42900" y2="66500"/>
                        <a14:foregroundMark x1="79950" y1="18000" x2="83850" y2="27950"/>
                        <a14:foregroundMark x1="83850" y1="27950" x2="81050" y2="31250"/>
                        <a14:foregroundMark x1="81050" y1="34000" x2="86500" y2="28550"/>
                        <a14:foregroundMark x1="86650" y1="28550" x2="81950" y2="33600"/>
                        <a14:foregroundMark x1="17650" y1="42700" x2="24900" y2="25100"/>
                        <a14:foregroundMark x1="16550" y1="33600" x2="18800" y2="43550"/>
                        <a14:foregroundMark x1="18800" y1="43550" x2="25250" y2="40900"/>
                        <a14:foregroundMark x1="23450" y1="22900" x2="27100" y2="24150"/>
                        <a14:foregroundMark x1="59600" y1="18350" x2="66300" y2="13800"/>
                        <a14:foregroundMark x1="62500" y1="8550" x2="67750" y2="16900"/>
                        <a14:foregroundMark x1="67750" y1="16900" x2="67600" y2="21100"/>
                        <a14:foregroundMark x1="77750" y1="73750" x2="75600" y2="60700"/>
                        <a14:foregroundMark x1="75600" y1="61050" x2="84650" y2="65400"/>
                        <a14:foregroundMark x1="84650" y1="65400" x2="77400" y2="73150"/>
                        <a14:foregroundMark x1="77400" y1="73150" x2="72700" y2="65400"/>
                        <a14:foregroundMark x1="72500" y1="58700" x2="87100" y2="69750"/>
                        <a14:foregroundMark x1="87100" y1="69750" x2="77300" y2="77550"/>
                        <a14:foregroundMark x1="77300" y1="77550" x2="67400" y2="70300"/>
                        <a14:foregroundMark x1="67400" y1="70300" x2="66850" y2="63600"/>
                        <a14:foregroundMark x1="64700" y1="53800" x2="66850" y2="92450"/>
                        <a14:foregroundMark x1="66850" y1="92450" x2="16250" y2="95800"/>
                        <a14:foregroundMark x1="16250" y1="95800" x2="5950" y2="90550"/>
                        <a14:foregroundMark x1="5950" y1="90550" x2="18700" y2="80100"/>
                        <a14:foregroundMark x1="18700" y1="80100" x2="32100" y2="79650"/>
                        <a14:foregroundMark x1="32100" y1="79650" x2="34450" y2="70000"/>
                        <a14:foregroundMark x1="34450" y1="70000" x2="21200" y2="72800"/>
                        <a14:foregroundMark x1="21200" y1="72800" x2="23300" y2="53400"/>
                        <a14:foregroundMark x1="23300" y1="53400" x2="13200" y2="44000"/>
                        <a14:foregroundMark x1="13200" y1="44000" x2="15000" y2="29650"/>
                        <a14:foregroundMark x1="15000" y1="29650" x2="20500" y2="21350"/>
                        <a14:foregroundMark x1="20500" y1="21350" x2="44250" y2="13150"/>
                        <a14:foregroundMark x1="44250" y1="13150" x2="53700" y2="16000"/>
                        <a14:foregroundMark x1="53700" y1="16000" x2="61400" y2="6200"/>
                        <a14:foregroundMark x1="61400" y1="6200" x2="71200" y2="14450"/>
                        <a14:foregroundMark x1="71200" y1="14450" x2="82850" y2="16050"/>
                        <a14:foregroundMark x1="82850" y1="16050" x2="87700" y2="27550"/>
                        <a14:foregroundMark x1="87700" y1="27550" x2="84450" y2="43550"/>
                        <a14:foregroundMark x1="84450" y1="43550" x2="74100" y2="52650"/>
                        <a14:foregroundMark x1="74100" y1="52650" x2="64450" y2="55250"/>
                        <a14:foregroundMark x1="64450" y1="55250" x2="63800" y2="54850"/>
                        <a14:foregroundMark x1="44850" y1="19850" x2="46100" y2="35500"/>
                        <a14:foregroundMark x1="46100" y1="35500" x2="47950" y2="39650"/>
                        <a14:foregroundMark x1="8900" y1="58350" x2="10900" y2="58350"/>
                        <a14:foregroundMark x1="14350" y1="63800" x2="14350" y2="62900"/>
                        <a14:foregroundMark x1="26300" y1="38400" x2="19250" y2="44050"/>
                        <a14:foregroundMark x1="21050" y1="43850" x2="25800" y2="41100"/>
                        <a14:foregroundMark x1="14500" y1="58000" x2="15050" y2="53100"/>
                        <a14:foregroundMark x1="39947" y1="27563" x2="52197" y2="21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243" y="1185097"/>
            <a:ext cx="3128087" cy="3022381"/>
          </a:xfrm>
          <a:prstGeom prst="rect">
            <a:avLst/>
          </a:prstGeom>
        </p:spPr>
      </p:pic>
      <p:sp>
        <p:nvSpPr>
          <p:cNvPr id="13" name="Прямоугольник: скругленные противолежащие углы 12">
            <a:extLst>
              <a:ext uri="{FF2B5EF4-FFF2-40B4-BE49-F238E27FC236}">
                <a16:creationId xmlns:a16="http://schemas.microsoft.com/office/drawing/2014/main" id="{0CFCDCA7-5C3E-2607-F5F3-A1A98EA0C8AA}"/>
              </a:ext>
            </a:extLst>
          </p:cNvPr>
          <p:cNvSpPr/>
          <p:nvPr/>
        </p:nvSpPr>
        <p:spPr bwMode="gray">
          <a:xfrm>
            <a:off x="2313932" y="880352"/>
            <a:ext cx="5231356" cy="718826"/>
          </a:xfrm>
          <a:prstGeom prst="round2Diag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marL="342900" lvl="0" indent="-342900" algn="ctr">
              <a:buFont typeface="Symbol" panose="05050102010706020507" pitchFamily="18" charset="2"/>
              <a:buChar char=""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Конкурс «Лучший научный работник НАО</a:t>
            </a:r>
          </a:p>
          <a:p>
            <a:pPr lvl="0" algn="ctr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«Медицинский университет Караганды» 2023 года»</a:t>
            </a:r>
          </a:p>
        </p:txBody>
      </p:sp>
      <p:graphicFrame>
        <p:nvGraphicFramePr>
          <p:cNvPr id="21" name="Схема 20">
            <a:extLst>
              <a:ext uri="{FF2B5EF4-FFF2-40B4-BE49-F238E27FC236}">
                <a16:creationId xmlns:a16="http://schemas.microsoft.com/office/drawing/2014/main" id="{ABA0E07F-D05A-168A-2B8F-CA7C09CF19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9723165"/>
              </p:ext>
            </p:extLst>
          </p:nvPr>
        </p:nvGraphicFramePr>
        <p:xfrm>
          <a:off x="575062" y="1294474"/>
          <a:ext cx="5314041" cy="2925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F1F999DF-1830-2A36-81BA-67339A746279}"/>
              </a:ext>
            </a:extLst>
          </p:cNvPr>
          <p:cNvCxnSpPr>
            <a:cxnSpLocks/>
          </p:cNvCxnSpPr>
          <p:nvPr/>
        </p:nvCxnSpPr>
        <p:spPr>
          <a:xfrm>
            <a:off x="0" y="4220125"/>
            <a:ext cx="990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21A8F7D0-4DCB-835F-47FE-EC901FE72699}"/>
              </a:ext>
            </a:extLst>
          </p:cNvPr>
          <p:cNvSpPr/>
          <p:nvPr/>
        </p:nvSpPr>
        <p:spPr bwMode="gray">
          <a:xfrm>
            <a:off x="5640882" y="4420310"/>
            <a:ext cx="4032448" cy="1957532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D08F08-A320-FBAF-5338-8C6D9F78CDC3}"/>
              </a:ext>
            </a:extLst>
          </p:cNvPr>
          <p:cNvSpPr txBox="1"/>
          <p:nvPr/>
        </p:nvSpPr>
        <p:spPr>
          <a:xfrm>
            <a:off x="5837261" y="4485507"/>
            <a:ext cx="3733179" cy="18582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lnSpc>
                <a:spcPct val="107000"/>
              </a:lnSpc>
              <a:spcAft>
                <a:spcPts val="800"/>
              </a:spcAft>
            </a:pPr>
            <a:r>
              <a:rPr lang="kk-KZ" b="1" kern="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kk-KZ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рисуждена премия по номинации «Лучший молодой ученый», </a:t>
            </a:r>
            <a:r>
              <a:rPr lang="en-US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PhD</a:t>
            </a:r>
            <a:r>
              <a:rPr lang="ru-RU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ассистент-профессору Школы фармации Тулебаеву Ерболат </a:t>
            </a:r>
            <a:r>
              <a:rPr lang="ru-RU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Абибиллаевичу</a:t>
            </a:r>
            <a:r>
              <a:rPr lang="ru-RU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59458F26-D955-0912-90D3-F1BCB9B2F4B7}"/>
              </a:ext>
            </a:extLst>
          </p:cNvPr>
          <p:cNvSpPr/>
          <p:nvPr/>
        </p:nvSpPr>
        <p:spPr bwMode="gray">
          <a:xfrm>
            <a:off x="364387" y="4419762"/>
            <a:ext cx="4032448" cy="1957532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4B5B59-1AAA-64E8-E3CE-5A2BD9C2F64D}"/>
              </a:ext>
            </a:extLst>
          </p:cNvPr>
          <p:cNvSpPr txBox="1"/>
          <p:nvPr/>
        </p:nvSpPr>
        <p:spPr>
          <a:xfrm>
            <a:off x="472399" y="4603122"/>
            <a:ext cx="3816424" cy="1561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lnSpc>
                <a:spcPct val="107000"/>
              </a:lnSpc>
              <a:spcAft>
                <a:spcPts val="800"/>
              </a:spcAft>
            </a:pPr>
            <a:r>
              <a:rPr lang="kk-KZ" b="1" kern="1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kk-KZ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рисуждена премия по номинации «Лучший ученый», к.м.н., доценту, профессору Кафедры биомедицины Ахметовой Сауле Балтабаевне.</a:t>
            </a:r>
            <a:endParaRPr lang="ru-RU" b="1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 descr="Изображение выглядит как кружка, килик, посуд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DC50998-6C4E-4DCF-1C04-ADCFF57617B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835" y="4657621"/>
            <a:ext cx="1294473" cy="129447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дизайн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E6D33401-B28B-EB13-81EA-06A3E8742B5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t="10106" r="16401" b="9058"/>
          <a:stretch/>
        </p:blipFill>
        <p:spPr>
          <a:xfrm>
            <a:off x="848544" y="2258909"/>
            <a:ext cx="760861" cy="91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89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gradFill rotWithShape="1">
          <a:gsLst>
            <a:gs pos="0">
              <a:schemeClr val="folHlink">
                <a:gamma/>
                <a:shade val="46275"/>
                <a:invGamma/>
              </a:schemeClr>
            </a:gs>
            <a:gs pos="50000">
              <a:schemeClr val="folHlink"/>
            </a:gs>
            <a:gs pos="100000">
              <a:schemeClr val="folHlink">
                <a:gamma/>
                <a:shade val="46275"/>
                <a:invGamma/>
              </a:schemeClr>
            </a:gs>
          </a:gsLst>
          <a:lin ang="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round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anchor="ctr"/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022E2AC0B486F468F000EBDBEC47140" ma:contentTypeVersion="0" ma:contentTypeDescription="Создание документа." ma:contentTypeScope="" ma:versionID="fcabdcbb629e8bebd3019279cb1c92d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7d371502fbd2317626ea77c13c5fb1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E10BF8-A417-4923-BD1B-5265D5087FD5}">
  <ds:schemaRefs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CD596AE-F074-4203-B798-656B947E26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96FA46D-F142-46F2-8BF3-7C0CD5255B1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ABD</Template>
  <TotalTime>29684</TotalTime>
  <Words>3301</Words>
  <Application>Microsoft Office PowerPoint</Application>
  <PresentationFormat>Лист A4 (210x297 мм)</PresentationFormat>
  <Paragraphs>449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Aptos</vt:lpstr>
      <vt:lpstr>Arial</vt:lpstr>
      <vt:lpstr>Calibri</vt:lpstr>
      <vt:lpstr>Symbol</vt:lpstr>
      <vt:lpstr>Times New Roman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Хегай</dc:creator>
  <cp:lastModifiedBy>Омарова Алуа</cp:lastModifiedBy>
  <cp:revision>2483</cp:revision>
  <cp:lastPrinted>2018-10-09T11:55:54Z</cp:lastPrinted>
  <dcterms:created xsi:type="dcterms:W3CDTF">2016-02-19T03:15:31Z</dcterms:created>
  <dcterms:modified xsi:type="dcterms:W3CDTF">2024-07-01T10:29:45Z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0x0101001022E2AC0B486F468F000EBDBEC47140</vt:lpwstr>
  </property>
  <property fmtid="{D5CDD505-2E9C-101B-9397-08002B2CF9AE}" pid="3" name="IsMyDocuments">
    <vt:bool>true</vt:bool>
  </property>
</Properties>
</file>